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27"/>
  </p:notesMasterIdLst>
  <p:sldIdLst>
    <p:sldId id="284" r:id="rId2"/>
    <p:sldId id="258" r:id="rId3"/>
    <p:sldId id="276" r:id="rId4"/>
    <p:sldId id="257" r:id="rId5"/>
    <p:sldId id="259" r:id="rId6"/>
    <p:sldId id="260" r:id="rId7"/>
    <p:sldId id="261" r:id="rId8"/>
    <p:sldId id="262" r:id="rId9"/>
    <p:sldId id="278" r:id="rId10"/>
    <p:sldId id="264" r:id="rId11"/>
    <p:sldId id="265" r:id="rId12"/>
    <p:sldId id="266" r:id="rId13"/>
    <p:sldId id="279" r:id="rId14"/>
    <p:sldId id="267" r:id="rId15"/>
    <p:sldId id="268" r:id="rId16"/>
    <p:sldId id="277" r:id="rId17"/>
    <p:sldId id="281" r:id="rId18"/>
    <p:sldId id="282" r:id="rId19"/>
    <p:sldId id="283" r:id="rId20"/>
    <p:sldId id="270" r:id="rId21"/>
    <p:sldId id="269" r:id="rId22"/>
    <p:sldId id="271" r:id="rId23"/>
    <p:sldId id="272" r:id="rId24"/>
    <p:sldId id="273" r:id="rId25"/>
    <p:sldId id="274" r:id="rId26"/>
  </p:sldIdLst>
  <p:sldSz cx="12192000" cy="6858000"/>
  <p:notesSz cx="6858000" cy="9144000"/>
  <p:embeddedFontLst>
    <p:embeddedFont>
      <p:font typeface="Avenir" panose="02000503020000020003" pitchFamily="2" charset="0"/>
      <p:regular r:id="rId28"/>
      <p:italic r:id="rId29"/>
    </p:embeddedFont>
    <p:embeddedFont>
      <p:font typeface="Calibri" panose="020F0502020204030204" pitchFamily="34" charset="0"/>
      <p:regular r:id="rId30"/>
      <p:bold r:id="rId31"/>
      <p:italic r:id="rId32"/>
      <p:boldItalic r:id="rId33"/>
    </p:embeddedFont>
    <p:embeddedFont>
      <p:font typeface="Roboto" panose="02000000000000000000" pitchFamily="2" charset="0"/>
      <p:regular r:id="rId34"/>
      <p:bold r:id="rId35"/>
      <p:italic r:id="rId36"/>
      <p:boldItalic r:id="rId37"/>
    </p:embeddedFont>
    <p:embeddedFont>
      <p:font typeface="Roboto Medium" panose="020F0502020204030204" pitchFamily="34" charset="0"/>
      <p:regular r:id="rId38"/>
      <p:bold r:id="rId39"/>
      <p:italic r:id="rId40"/>
      <p:boldItalic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45" roundtripDataSignature="AMtx7mjXRkG1hbwPIUpy3GDuUp7eZNe1gw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my Zhang" initials="" lastIdx="1" clrIdx="0"/>
  <p:cmAuthor id="1" name="Jianling Hu" initials="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F928D2E-2C15-4AEA-B24C-340CD7E79C17}">
  <a:tblStyle styleId="{2F928D2E-2C15-4AEA-B24C-340CD7E79C1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481"/>
    <p:restoredTop sz="94676"/>
  </p:normalViewPr>
  <p:slideViewPr>
    <p:cSldViewPr snapToGrid="0">
      <p:cViewPr varScale="1">
        <p:scale>
          <a:sx n="160" d="100"/>
          <a:sy n="160" d="100"/>
        </p:scale>
        <p:origin x="26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2.fntdata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font" Target="fonts/font13.fntdata"/><Relationship Id="rId45" Type="http://customschemas.google.com/relationships/presentationmetadata" Target="meta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46" Type="http://schemas.openxmlformats.org/officeDocument/2006/relationships/commentAuthors" Target="commentAuthors.xml"/><Relationship Id="rId20" Type="http://schemas.openxmlformats.org/officeDocument/2006/relationships/slide" Target="slides/slide19.xml"/><Relationship Id="rId41" Type="http://schemas.openxmlformats.org/officeDocument/2006/relationships/font" Target="fonts/font14.fntdata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8-08T19:07:45.383" idx="1">
    <p:pos x="6000" y="0"/>
    <p:text>shrink down 9-12 slides</p:text>
    <p:extLst>
      <p:ext uri="{C676402C-5697-4E1C-873F-D02D1690AC5C}">
        <p15:threadingInfo xmlns:p15="http://schemas.microsoft.com/office/powerpoint/2012/main" timeZoneBias="0"/>
      </p:ext>
      <p:ext uri="http://customooxmlschemas.google.com/">
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ommentPostId="AAAAd9eeGO8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2-08-02T15:01:34.106" idx="1">
    <p:pos x="6000" y="0"/>
    <p:text>Prepare for why we chose the models</p:text>
    <p:extLst>
      <p:ext uri="{C676402C-5697-4E1C-873F-D02D1690AC5C}">
        <p15:threadingInfo xmlns:p15="http://schemas.microsoft.com/office/powerpoint/2012/main" timeZoneBias="0"/>
      </p:ext>
      <p:ext uri="http://customooxmlschemas.google.com/">
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ommentPostId="AAAAdfX039Q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3ef3501ead_3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13ef3501ead_3_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g13ef3501ead_3_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434b1dc828_0_3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4" name="Google Shape;244;g1434b1dc828_0_3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Consider consolidating buckets </a:t>
            </a:r>
            <a:endParaRPr/>
          </a:p>
        </p:txBody>
      </p:sp>
      <p:sp>
        <p:nvSpPr>
          <p:cNvPr id="245" name="Google Shape;245;g1434b1dc828_0_3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13e87ae7c5d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6" name="Google Shape;256;g13e87ae7c5d_0_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57" name="Google Shape;257;g13e87ae7c5d_0_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144ffc9cbcf_1_9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45" name="Google Shape;545;g144ffc9cbcf_1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13e87ae7c5d_0_8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83" name="Google Shape;283;g13e87ae7c5d_0_8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13e87ae7c5d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2" name="Google Shape;302;g13e87ae7c5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13ef3501ead_0_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13ef3501ead_0_20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2x2 matrix. Simplify table. Get rid of red and use box. Saving money and making this decision making process simple</a:t>
            </a:r>
            <a:endParaRPr/>
          </a:p>
        </p:txBody>
      </p:sp>
      <p:sp>
        <p:nvSpPr>
          <p:cNvPr id="488" name="Google Shape;488;g13ef3501ead_0_20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144ffc9cbcf_1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4" name="Google Shape;584;g144ffc9cbcf_1_1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Emphasize decision making process. Build on process, build model, test scores, finalize. Highlight the steps. Think about breaking out process slide and combining info here </a:t>
            </a:r>
            <a:endParaRPr/>
          </a:p>
        </p:txBody>
      </p:sp>
      <p:sp>
        <p:nvSpPr>
          <p:cNvPr id="585" name="Google Shape;585;g144ffc9cbcf_1_1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13da0e6ee1e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93" name="Google Shape;593;g13da0e6ee1e_0_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Add slide saying WHAT these scores mean, what it gives </a:t>
            </a:r>
            <a:endParaRPr/>
          </a:p>
        </p:txBody>
      </p:sp>
      <p:sp>
        <p:nvSpPr>
          <p:cNvPr id="594" name="Google Shape;594;g13da0e6ee1e_0_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1434b1dc82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5" name="Google Shape;605;g1434b1dc828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06" name="Google Shape;606;g1434b1dc828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144ffc9cbcf_1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8" name="Google Shape;328;g144ffc9cbcf_1_1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29" name="Google Shape;329;g144ffc9cbcf_1_12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1277b9c91b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0" name="Google Shape;420;g1277b9c91b4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/>
          </a:p>
        </p:txBody>
      </p:sp>
      <p:sp>
        <p:nvSpPr>
          <p:cNvPr id="421" name="Google Shape;421;g1277b9c91b4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13da0e6ee1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7" name="Google Shape;317;g13da0e6ee1e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18" name="Google Shape;318;g13da0e6ee1e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3da0e6ee1e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8" name="Google Shape;348;g13da0e6ee1e_0_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Market Feedback is a binary Yes/No field</a:t>
            </a:r>
            <a:endParaRPr/>
          </a:p>
        </p:txBody>
      </p:sp>
      <p:sp>
        <p:nvSpPr>
          <p:cNvPr id="349" name="Google Shape;349;g13da0e6ee1e_0_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144ffc9cbcf_1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9" name="Google Shape;359;g144ffc9cbcf_1_14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60" name="Google Shape;360;g144ffc9cbcf_1_14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13ef3501ead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13ef3501ead_1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g13ef3501ead_1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13ef3501ead_1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13ef3501ead_1_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" name="Google Shape;401;g13ef3501ead_1_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434b1dc828_2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1434b1dc828_2_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g1434b1dc828_2_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3ef3501ead_2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3" name="Google Shape;143;g13ef3501ead_2_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Show time associated instead of cost, since we cover that on last slide. Total cost, total time </a:t>
            </a:r>
            <a:endParaRPr/>
          </a:p>
        </p:txBody>
      </p:sp>
      <p:sp>
        <p:nvSpPr>
          <p:cNvPr id="144" name="Google Shape;144;g13ef3501ead_2_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44ffc9cbcf_1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44ffc9cbcf_1_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g144ffc9cbcf_1_3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3459e6043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9" name="Google Shape;169;g13459e60431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/>
          </a:p>
        </p:txBody>
      </p:sp>
      <p:sp>
        <p:nvSpPr>
          <p:cNvPr id="170" name="Google Shape;170;g13459e60431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1cdf1fe4c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5" name="Google Shape;195;g11cdf1fe4c5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6" name="Google Shape;196;g11cdf1fe4c5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11cdf1fe4c5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1" name="Google Shape;521;g11cdf1fe4c5_0_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22" name="Google Shape;522;g11cdf1fe4c5_0_3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143542bc0bd_2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143542bc0bd_2_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g143542bc0bd_2_4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8"/>
          <p:cNvSpPr txBox="1"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venir"/>
              <a:buNone/>
              <a:defRPr sz="8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8"/>
          <p:cNvSpPr txBox="1"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/>
            </a:lvl1pPr>
            <a:lvl2pPr lvl="1" algn="ctr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8"/>
          <p:cNvSpPr txBox="1">
            <a:spLocks noGrp="1"/>
          </p:cNvSpPr>
          <p:nvPr>
            <p:ph type="dt" idx="10"/>
          </p:nvPr>
        </p:nvSpPr>
        <p:spPr>
          <a:xfrm>
            <a:off x="576072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8"/>
          <p:cNvSpPr txBox="1">
            <a:spLocks noGrp="1"/>
          </p:cNvSpPr>
          <p:nvPr>
            <p:ph type="sldNum" idx="12"/>
          </p:nvPr>
        </p:nvSpPr>
        <p:spPr>
          <a:xfrm>
            <a:off x="886968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" name="Google Shape;21;p8"/>
          <p:cNvSpPr/>
          <p:nvPr/>
        </p:nvSpPr>
        <p:spPr>
          <a:xfrm rot="10800000" flipH="1">
            <a:off x="578652" y="4501201"/>
            <a:ext cx="11034696" cy="18288"/>
          </a:xfrm>
          <a:prstGeom prst="rect">
            <a:avLst/>
          </a:prstGeom>
          <a:solidFill>
            <a:srgbClr val="C8C8C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9"/>
          <p:cNvSpPr/>
          <p:nvPr/>
        </p:nvSpPr>
        <p:spPr>
          <a:xfrm>
            <a:off x="558200" y="0"/>
            <a:ext cx="11167500" cy="1504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E8E8E8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D8D8D8">
                <a:alpha val="2784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24;p9"/>
          <p:cNvSpPr/>
          <p:nvPr/>
        </p:nvSpPr>
        <p:spPr>
          <a:xfrm>
            <a:off x="569975" y="184150"/>
            <a:ext cx="11155800" cy="1320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25;p9"/>
          <p:cNvSpPr txBox="1">
            <a:spLocks noGrp="1"/>
          </p:cNvSpPr>
          <p:nvPr>
            <p:ph type="title"/>
          </p:nvPr>
        </p:nvSpPr>
        <p:spPr>
          <a:xfrm>
            <a:off x="811975" y="651725"/>
            <a:ext cx="8925000" cy="70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venir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9"/>
          <p:cNvSpPr txBox="1">
            <a:spLocks noGrp="1"/>
          </p:cNvSpPr>
          <p:nvPr>
            <p:ph type="dt" idx="10"/>
          </p:nvPr>
        </p:nvSpPr>
        <p:spPr>
          <a:xfrm>
            <a:off x="1115568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9"/>
          <p:cNvSpPr txBox="1">
            <a:spLocks noGrp="1"/>
          </p:cNvSpPr>
          <p:nvPr>
            <p:ph type="sldNum" idx="12"/>
          </p:nvPr>
        </p:nvSpPr>
        <p:spPr>
          <a:xfrm>
            <a:off x="8540496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9" name="Google Shape;29;p9"/>
          <p:cNvPicPr preferRelativeResize="0"/>
          <p:nvPr/>
        </p:nvPicPr>
        <p:blipFill rotWithShape="1">
          <a:blip r:embed="rId2">
            <a:alphaModFix/>
          </a:blip>
          <a:srcRect l="2039" t="19219" r="76429" b="28638"/>
          <a:stretch/>
        </p:blipFill>
        <p:spPr>
          <a:xfrm>
            <a:off x="9938450" y="1045350"/>
            <a:ext cx="1839275" cy="310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2"/>
          <p:cNvSpPr txBox="1"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 cap="none"/>
            </a:lvl1pPr>
            <a:lvl2pPr marL="914400" lvl="1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2" name="Google Shape;32;p12"/>
          <p:cNvSpPr txBox="1">
            <a:spLocks noGrp="1"/>
          </p:cNvSpPr>
          <p:nvPr>
            <p:ph type="body" idx="2"/>
          </p:nvPr>
        </p:nvSpPr>
        <p:spPr>
          <a:xfrm>
            <a:off x="1115568" y="3203688"/>
            <a:ext cx="4937760" cy="296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12"/>
          <p:cNvSpPr txBox="1">
            <a:spLocks noGrp="1"/>
          </p:cNvSpPr>
          <p:nvPr>
            <p:ph type="body" idx="3"/>
          </p:nvPr>
        </p:nvSpPr>
        <p:spPr>
          <a:xfrm>
            <a:off x="6345936" y="2372650"/>
            <a:ext cx="4937760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 cap="none"/>
            </a:lvl1pPr>
            <a:lvl2pPr marL="914400" lvl="1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4" name="Google Shape;34;p12"/>
          <p:cNvSpPr txBox="1">
            <a:spLocks noGrp="1"/>
          </p:cNvSpPr>
          <p:nvPr>
            <p:ph type="body" idx="4"/>
          </p:nvPr>
        </p:nvSpPr>
        <p:spPr>
          <a:xfrm>
            <a:off x="6345936" y="3203687"/>
            <a:ext cx="4937760" cy="296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" name="Google Shape;35;p12"/>
          <p:cNvSpPr txBox="1">
            <a:spLocks noGrp="1"/>
          </p:cNvSpPr>
          <p:nvPr>
            <p:ph type="dt" idx="10"/>
          </p:nvPr>
        </p:nvSpPr>
        <p:spPr>
          <a:xfrm>
            <a:off x="1115568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12"/>
          <p:cNvSpPr txBox="1">
            <a:spLocks noGrp="1"/>
          </p:cNvSpPr>
          <p:nvPr>
            <p:ph type="sldNum" idx="12"/>
          </p:nvPr>
        </p:nvSpPr>
        <p:spPr>
          <a:xfrm>
            <a:off x="8540496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8" name="Google Shape;38;p12"/>
          <p:cNvSpPr/>
          <p:nvPr/>
        </p:nvSpPr>
        <p:spPr>
          <a:xfrm>
            <a:off x="558209" y="0"/>
            <a:ext cx="11167447" cy="1675591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E8E8E8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D8D8D8">
                <a:alpha val="2784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" name="Google Shape;39;p12"/>
          <p:cNvSpPr/>
          <p:nvPr/>
        </p:nvSpPr>
        <p:spPr>
          <a:xfrm>
            <a:off x="569976" y="184151"/>
            <a:ext cx="11155680" cy="149144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Google Shape;40;p12"/>
          <p:cNvSpPr txBox="1">
            <a:spLocks noGrp="1"/>
          </p:cNvSpPr>
          <p:nvPr>
            <p:ph type="title"/>
          </p:nvPr>
        </p:nvSpPr>
        <p:spPr>
          <a:xfrm>
            <a:off x="1090528" y="483528"/>
            <a:ext cx="10168128" cy="7040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venir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41" name="Google Shape;41;p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5400000">
            <a:off x="35875" y="768183"/>
            <a:ext cx="1051383" cy="12392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2" name="Google Shape;42;p12"/>
          <p:cNvGrpSpPr/>
          <p:nvPr/>
        </p:nvGrpSpPr>
        <p:grpSpPr>
          <a:xfrm>
            <a:off x="9049132" y="388533"/>
            <a:ext cx="2268128" cy="1051383"/>
            <a:chOff x="8540496" y="514570"/>
            <a:chExt cx="2652157" cy="1177811"/>
          </a:xfrm>
        </p:grpSpPr>
        <p:pic>
          <p:nvPicPr>
            <p:cNvPr id="43" name="Google Shape;43;p12"/>
            <p:cNvPicPr preferRelativeResize="0"/>
            <p:nvPr/>
          </p:nvPicPr>
          <p:blipFill rotWithShape="1">
            <a:blip r:embed="rId3">
              <a:alphaModFix/>
            </a:blip>
            <a:srcRect l="2039" t="19219" r="76429" b="28638"/>
            <a:stretch/>
          </p:blipFill>
          <p:spPr>
            <a:xfrm>
              <a:off x="8540496" y="514570"/>
              <a:ext cx="2541162" cy="5354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" name="Google Shape;44;p12"/>
            <p:cNvPicPr preferRelativeResize="0"/>
            <p:nvPr/>
          </p:nvPicPr>
          <p:blipFill rotWithShape="1">
            <a:blip r:embed="rId3">
              <a:alphaModFix/>
            </a:blip>
            <a:srcRect l="23543" t="20741" r="54704" b="22342"/>
            <a:stretch/>
          </p:blipFill>
          <p:spPr>
            <a:xfrm>
              <a:off x="8540496" y="1088520"/>
              <a:ext cx="2652157" cy="60386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1115568" y="2478024"/>
            <a:ext cx="4937760" cy="3694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body" idx="2"/>
          </p:nvPr>
        </p:nvSpPr>
        <p:spPr>
          <a:xfrm>
            <a:off x="6345936" y="2478024"/>
            <a:ext cx="4937760" cy="3694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" name="Google Shape;48;p11"/>
          <p:cNvSpPr txBox="1">
            <a:spLocks noGrp="1"/>
          </p:cNvSpPr>
          <p:nvPr>
            <p:ph type="dt" idx="10"/>
          </p:nvPr>
        </p:nvSpPr>
        <p:spPr>
          <a:xfrm>
            <a:off x="1115568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11"/>
          <p:cNvSpPr txBox="1">
            <a:spLocks noGrp="1"/>
          </p:cNvSpPr>
          <p:nvPr>
            <p:ph type="sldNum" idx="12"/>
          </p:nvPr>
        </p:nvSpPr>
        <p:spPr>
          <a:xfrm>
            <a:off x="8540496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1" name="Google Shape;51;p11"/>
          <p:cNvSpPr/>
          <p:nvPr/>
        </p:nvSpPr>
        <p:spPr>
          <a:xfrm>
            <a:off x="558209" y="0"/>
            <a:ext cx="11167447" cy="1675591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E8E8E8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D8D8D8">
                <a:alpha val="2784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" name="Google Shape;52;p11"/>
          <p:cNvSpPr/>
          <p:nvPr/>
        </p:nvSpPr>
        <p:spPr>
          <a:xfrm>
            <a:off x="569976" y="184151"/>
            <a:ext cx="11155680" cy="149144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" name="Google Shape;53;p11"/>
          <p:cNvSpPr txBox="1">
            <a:spLocks noGrp="1"/>
          </p:cNvSpPr>
          <p:nvPr>
            <p:ph type="title"/>
          </p:nvPr>
        </p:nvSpPr>
        <p:spPr>
          <a:xfrm>
            <a:off x="1090528" y="483528"/>
            <a:ext cx="10168128" cy="7040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venir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54" name="Google Shape;54;p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5400000">
            <a:off x="35875" y="768183"/>
            <a:ext cx="1051383" cy="12392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5" name="Google Shape;55;p11"/>
          <p:cNvGrpSpPr/>
          <p:nvPr/>
        </p:nvGrpSpPr>
        <p:grpSpPr>
          <a:xfrm>
            <a:off x="9049132" y="388533"/>
            <a:ext cx="2268128" cy="1051383"/>
            <a:chOff x="8540496" y="514570"/>
            <a:chExt cx="2652157" cy="1177811"/>
          </a:xfrm>
        </p:grpSpPr>
        <p:pic>
          <p:nvPicPr>
            <p:cNvPr id="56" name="Google Shape;56;p11"/>
            <p:cNvPicPr preferRelativeResize="0"/>
            <p:nvPr/>
          </p:nvPicPr>
          <p:blipFill rotWithShape="1">
            <a:blip r:embed="rId3">
              <a:alphaModFix/>
            </a:blip>
            <a:srcRect l="2039" t="19219" r="76429" b="28638"/>
            <a:stretch/>
          </p:blipFill>
          <p:spPr>
            <a:xfrm>
              <a:off x="8540496" y="514570"/>
              <a:ext cx="2541162" cy="5354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" name="Google Shape;57;p11"/>
            <p:cNvPicPr preferRelativeResize="0"/>
            <p:nvPr/>
          </p:nvPicPr>
          <p:blipFill rotWithShape="1">
            <a:blip r:embed="rId3">
              <a:alphaModFix/>
            </a:blip>
            <a:srcRect l="23543" t="20741" r="54704" b="22342"/>
            <a:stretch/>
          </p:blipFill>
          <p:spPr>
            <a:xfrm>
              <a:off x="8540496" y="1088520"/>
              <a:ext cx="2652157" cy="60386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0"/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E8E8E8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D8D8D8">
                <a:alpha val="2784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10"/>
          <p:cNvSpPr txBox="1"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Avenir"/>
              <a:buNone/>
              <a:defRPr sz="6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3"/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E8E8E8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D8D8D8">
                <a:alpha val="2784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Google Shape;71;p13"/>
          <p:cNvSpPr txBox="1"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venir"/>
              <a:buNone/>
              <a:defRPr sz="5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75" name="Google Shape;75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5400000">
            <a:off x="140161" y="3269645"/>
            <a:ext cx="1051383" cy="1239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5"/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E8E8E8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D8D8D8">
                <a:alpha val="2784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" name="Google Shape;78;p15"/>
          <p:cNvSpPr txBox="1"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venir"/>
              <a:buNone/>
              <a:defRPr sz="3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5"/>
          <p:cNvSpPr txBox="1">
            <a:spLocks noGrp="1"/>
          </p:cNvSpPr>
          <p:nvPr>
            <p:ph type="body" idx="1"/>
          </p:nvPr>
        </p:nvSpPr>
        <p:spPr>
          <a:xfrm>
            <a:off x="4965192" y="1709928"/>
            <a:ext cx="6729984" cy="4096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2pPr>
            <a:lvl3pPr marL="1371600" lvl="2" indent="-355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55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80" name="Google Shape;80;p15"/>
          <p:cNvSpPr txBox="1">
            <a:spLocks noGrp="1"/>
          </p:cNvSpPr>
          <p:nvPr>
            <p:ph type="body" idx="2"/>
          </p:nvPr>
        </p:nvSpPr>
        <p:spPr>
          <a:xfrm>
            <a:off x="868680" y="3429000"/>
            <a:ext cx="3099816" cy="20665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marL="914400" lvl="1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1" name="Google Shape;81;p15"/>
          <p:cNvSpPr txBox="1">
            <a:spLocks noGrp="1"/>
          </p:cNvSpPr>
          <p:nvPr>
            <p:ph type="dt" idx="10"/>
          </p:nvPr>
        </p:nvSpPr>
        <p:spPr>
          <a:xfrm>
            <a:off x="86868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84" name="Google Shape;84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5400000">
            <a:off x="33462" y="2173658"/>
            <a:ext cx="1051383" cy="1239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E8E8E8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D8D8D8">
                <a:alpha val="2784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Google Shape;87;p16"/>
          <p:cNvSpPr txBox="1"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venir"/>
              <a:buNone/>
              <a:defRPr sz="3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6"/>
          <p:cNvSpPr>
            <a:spLocks noGrp="1"/>
          </p:cNvSpPr>
          <p:nvPr>
            <p:ph type="pic" idx="2"/>
          </p:nvPr>
        </p:nvSpPr>
        <p:spPr>
          <a:xfrm>
            <a:off x="4965192" y="1161288"/>
            <a:ext cx="6729984" cy="4645152"/>
          </a:xfrm>
          <a:prstGeom prst="rect">
            <a:avLst/>
          </a:prstGeom>
          <a:noFill/>
          <a:ln>
            <a:noFill/>
          </a:ln>
        </p:spPr>
      </p:sp>
      <p:sp>
        <p:nvSpPr>
          <p:cNvPr id="89" name="Google Shape;89;p16"/>
          <p:cNvSpPr txBox="1">
            <a:spLocks noGrp="1"/>
          </p:cNvSpPr>
          <p:nvPr>
            <p:ph type="body" idx="1"/>
          </p:nvPr>
        </p:nvSpPr>
        <p:spPr>
          <a:xfrm>
            <a:off x="868680" y="3438144"/>
            <a:ext cx="3099816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marL="914400" lvl="1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90" name="Google Shape;90;p16"/>
          <p:cNvSpPr txBox="1">
            <a:spLocks noGrp="1"/>
          </p:cNvSpPr>
          <p:nvPr>
            <p:ph type="dt" idx="10"/>
          </p:nvPr>
        </p:nvSpPr>
        <p:spPr>
          <a:xfrm>
            <a:off x="86868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93" name="Google Shape;93;p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5400000">
            <a:off x="23745" y="2173658"/>
            <a:ext cx="1051383" cy="1239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7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7" name="Google Shape;97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venir"/>
              <a:buNone/>
              <a:defRPr sz="4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marR="0" lvl="1" indent="-38100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marR="0" lvl="2" indent="-35560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marR="0" lvl="3" indent="-34290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marR="0" lvl="4" indent="-34290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endParaRPr/>
          </a:p>
        </p:txBody>
      </p:sp>
      <p:sp>
        <p:nvSpPr>
          <p:cNvPr id="12" name="Google Shape;12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endParaRPr/>
          </a:p>
        </p:txBody>
      </p:sp>
      <p:sp>
        <p:nvSpPr>
          <p:cNvPr id="13" name="Google Shape;13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endParaRPr/>
          </a:p>
        </p:txBody>
      </p:sp>
      <p:sp>
        <p:nvSpPr>
          <p:cNvPr id="14" name="Google Shape;14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4" r:id="rId5"/>
    <p:sldLayoutId id="2147483655" r:id="rId6"/>
    <p:sldLayoutId id="2147483656" r:id="rId7"/>
    <p:sldLayoutId id="2147483657" r:id="rId8"/>
    <p:sldLayoutId id="2147483658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7.png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comments" Target="../comments/comment1.xml"/><Relationship Id="rId5" Type="http://schemas.openxmlformats.org/officeDocument/2006/relationships/image" Target="../media/image16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D3598A5F-AEA0-F399-819B-BC8DAE803B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0716" r="1" b="14566"/>
          <a:stretch/>
        </p:blipFill>
        <p:spPr>
          <a:xfrm>
            <a:off x="1" y="12700"/>
            <a:ext cx="12192017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2BDDA65-EAAC-F061-10BE-0C40C32156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25634" y="1550505"/>
            <a:ext cx="6615211" cy="99274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algn="ctr"/>
            <a:r>
              <a:rPr lang="en-US" sz="5200" dirty="0">
                <a:solidFill>
                  <a:srgbClr val="FFFFFF"/>
                </a:solidFill>
                <a:latin typeface="+mn-lt"/>
              </a:rPr>
              <a:t>Predicting Innovation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1C962D4-7BAC-F855-BE8D-AF0ECF2643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04508" y="2498613"/>
            <a:ext cx="4257461" cy="93038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 fontScale="55000" lnSpcReduction="20000"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Kyle S. Hanna</a:t>
            </a:r>
          </a:p>
          <a:p>
            <a:pPr algn="ctr"/>
            <a:r>
              <a:rPr lang="en-US" dirty="0">
                <a:solidFill>
                  <a:srgbClr val="FFFFFF"/>
                </a:solidFill>
              </a:rPr>
              <a:t>Applied Data Scientist, Innovation Intelligence</a:t>
            </a:r>
          </a:p>
        </p:txBody>
      </p:sp>
      <p:pic>
        <p:nvPicPr>
          <p:cNvPr id="1027" name="Picture 3" descr="page1image30155200">
            <a:extLst>
              <a:ext uri="{FF2B5EF4-FFF2-40B4-BE49-F238E27FC236}">
                <a16:creationId xmlns:a16="http://schemas.microsoft.com/office/drawing/2014/main" id="{4981E072-FBDA-8672-4F2E-3F1A347D24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997200" cy="1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age1image30155392">
            <a:extLst>
              <a:ext uri="{FF2B5EF4-FFF2-40B4-BE49-F238E27FC236}">
                <a16:creationId xmlns:a16="http://schemas.microsoft.com/office/drawing/2014/main" id="{D30803A4-268C-E2BA-D4F5-0CC86596AE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11300" cy="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78000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43542bc0bd_2_41"/>
          <p:cNvSpPr txBox="1">
            <a:spLocks noGrp="1"/>
          </p:cNvSpPr>
          <p:nvPr>
            <p:ph type="title"/>
          </p:nvPr>
        </p:nvSpPr>
        <p:spPr>
          <a:xfrm>
            <a:off x="811975" y="651725"/>
            <a:ext cx="8925000" cy="704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/>
              <a:t>The attrition rate in both the modeling and licensing processes are a major issue</a:t>
            </a:r>
            <a:endParaRPr sz="2600"/>
          </a:p>
        </p:txBody>
      </p:sp>
      <p:sp>
        <p:nvSpPr>
          <p:cNvPr id="232" name="Google Shape;232;g143542bc0bd_2_41"/>
          <p:cNvSpPr txBox="1">
            <a:spLocks noGrp="1"/>
          </p:cNvSpPr>
          <p:nvPr>
            <p:ph type="sldNum" idx="12"/>
          </p:nvPr>
        </p:nvSpPr>
        <p:spPr>
          <a:xfrm>
            <a:off x="8540496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  <p:grpSp>
        <p:nvGrpSpPr>
          <p:cNvPr id="233" name="Google Shape;233;g143542bc0bd_2_41"/>
          <p:cNvGrpSpPr/>
          <p:nvPr/>
        </p:nvGrpSpPr>
        <p:grpSpPr>
          <a:xfrm>
            <a:off x="6324600" y="1784500"/>
            <a:ext cx="4959099" cy="3211100"/>
            <a:chOff x="6324600" y="2470300"/>
            <a:chExt cx="4959099" cy="3211100"/>
          </a:xfrm>
        </p:grpSpPr>
        <p:pic>
          <p:nvPicPr>
            <p:cNvPr id="234" name="Google Shape;234;g143542bc0bd_2_41" title="Chart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353025" y="2470300"/>
              <a:ext cx="4930674" cy="32111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5" name="Google Shape;235;g143542bc0bd_2_41"/>
            <p:cNvSpPr txBox="1"/>
            <p:nvPr/>
          </p:nvSpPr>
          <p:spPr>
            <a:xfrm>
              <a:off x="6324600" y="5023400"/>
              <a:ext cx="1117500" cy="638700"/>
            </a:xfrm>
            <a:prstGeom prst="rect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  <p:grpSp>
        <p:nvGrpSpPr>
          <p:cNvPr id="236" name="Google Shape;236;g143542bc0bd_2_41"/>
          <p:cNvGrpSpPr/>
          <p:nvPr/>
        </p:nvGrpSpPr>
        <p:grpSpPr>
          <a:xfrm>
            <a:off x="685525" y="2027300"/>
            <a:ext cx="4871201" cy="3138274"/>
            <a:chOff x="685525" y="2027300"/>
            <a:chExt cx="4871201" cy="3138274"/>
          </a:xfrm>
        </p:grpSpPr>
        <p:pic>
          <p:nvPicPr>
            <p:cNvPr id="237" name="Google Shape;237;g143542bc0bd_2_41" title="Chart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757350" y="2027300"/>
              <a:ext cx="4799376" cy="31382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8" name="Google Shape;238;g143542bc0bd_2_41"/>
            <p:cNvSpPr txBox="1"/>
            <p:nvPr/>
          </p:nvSpPr>
          <p:spPr>
            <a:xfrm>
              <a:off x="685525" y="4369550"/>
              <a:ext cx="1117500" cy="638700"/>
            </a:xfrm>
            <a:prstGeom prst="rect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  <p:sp>
        <p:nvSpPr>
          <p:cNvPr id="239" name="Google Shape;239;g143542bc0bd_2_41"/>
          <p:cNvSpPr txBox="1">
            <a:spLocks noGrp="1"/>
          </p:cNvSpPr>
          <p:nvPr>
            <p:ph type="title"/>
          </p:nvPr>
        </p:nvSpPr>
        <p:spPr>
          <a:xfrm>
            <a:off x="626788" y="5452800"/>
            <a:ext cx="4799400" cy="70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44"/>
              <a:buNone/>
            </a:pPr>
            <a:r>
              <a:rPr lang="en-US" sz="1700" b="1"/>
              <a:t>Attrition rate in the patenting process is 70% </a:t>
            </a:r>
            <a:endParaRPr sz="1700" b="1"/>
          </a:p>
        </p:txBody>
      </p:sp>
      <p:sp>
        <p:nvSpPr>
          <p:cNvPr id="240" name="Google Shape;240;g143542bc0bd_2_41"/>
          <p:cNvSpPr txBox="1">
            <a:spLocks noGrp="1"/>
          </p:cNvSpPr>
          <p:nvPr>
            <p:ph type="title"/>
          </p:nvPr>
        </p:nvSpPr>
        <p:spPr>
          <a:xfrm>
            <a:off x="6241838" y="5452800"/>
            <a:ext cx="5124600" cy="70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44"/>
              <a:buNone/>
            </a:pPr>
            <a:r>
              <a:rPr lang="en-US" sz="1700" b="1" dirty="0"/>
              <a:t>67% of inventions never get licensed </a:t>
            </a:r>
            <a:endParaRPr sz="1700" b="1" dirty="0"/>
          </a:p>
        </p:txBody>
      </p:sp>
      <p:pic>
        <p:nvPicPr>
          <p:cNvPr id="241" name="Google Shape;241;g143542bc0bd_2_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6800" y="12803"/>
            <a:ext cx="11013801" cy="5646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434b1dc828_0_326"/>
          <p:cNvSpPr txBox="1">
            <a:spLocks noGrp="1"/>
          </p:cNvSpPr>
          <p:nvPr>
            <p:ph type="sldNum" idx="12"/>
          </p:nvPr>
        </p:nvSpPr>
        <p:spPr>
          <a:xfrm>
            <a:off x="8540496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  <p:pic>
        <p:nvPicPr>
          <p:cNvPr id="248" name="Google Shape;248;g1434b1dc828_0_3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3000" y="12803"/>
            <a:ext cx="11013801" cy="564672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49" name="Google Shape;249;g1434b1dc828_0_326"/>
          <p:cNvGraphicFramePr/>
          <p:nvPr>
            <p:extLst>
              <p:ext uri="{D42A27DB-BD31-4B8C-83A1-F6EECF244321}">
                <p14:modId xmlns:p14="http://schemas.microsoft.com/office/powerpoint/2010/main" val="4012448796"/>
              </p:ext>
            </p:extLst>
          </p:nvPr>
        </p:nvGraphicFramePr>
        <p:xfrm>
          <a:off x="728725" y="2445288"/>
          <a:ext cx="4799400" cy="3692532"/>
        </p:xfrm>
        <a:graphic>
          <a:graphicData uri="http://schemas.openxmlformats.org/drawingml/2006/table">
            <a:tbl>
              <a:tblPr>
                <a:noFill/>
                <a:tableStyleId>{2F928D2E-2C15-4AEA-B24C-340CD7E79C17}</a:tableStyleId>
              </a:tblPr>
              <a:tblGrid>
                <a:gridCol w="1038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2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686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41925">
                <a:tc row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dirty="0"/>
                        <a:t>Fund </a:t>
                      </a:r>
                      <a:endParaRPr sz="1700" dirty="0"/>
                    </a:p>
                  </a:txBody>
                  <a:tcPr marL="91425" marR="91425" marT="91425" marB="91425"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1">
                          <a:solidFill>
                            <a:schemeClr val="dk1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Patented</a:t>
                      </a:r>
                      <a:endParaRPr sz="17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>
                          <a:solidFill>
                            <a:schemeClr val="dk1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Patent has been issued</a:t>
                      </a:r>
                      <a:endParaRPr sz="17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19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1">
                          <a:solidFill>
                            <a:schemeClr val="dk1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Pending</a:t>
                      </a:r>
                      <a:endParaRPr sz="17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>
                          <a:solidFill>
                            <a:schemeClr val="dk1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Patent process ongoing</a:t>
                      </a:r>
                      <a:endParaRPr sz="17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 row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dirty="0"/>
                        <a:t>Do Not Fund </a:t>
                      </a:r>
                      <a:endParaRPr sz="1700" dirty="0"/>
                    </a:p>
                  </a:txBody>
                  <a:tcPr marL="91425" marR="91425" marT="91425" marB="91425"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1">
                          <a:solidFill>
                            <a:schemeClr val="dk1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Abandoned</a:t>
                      </a:r>
                      <a:endParaRPr sz="17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1">
                          <a:solidFill>
                            <a:schemeClr val="dk1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Patent process abandoned</a:t>
                      </a:r>
                      <a:endParaRPr sz="17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1">
                          <a:solidFill>
                            <a:schemeClr val="dk1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Ignore</a:t>
                      </a:r>
                      <a:endParaRPr sz="17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dirty="0">
                          <a:solidFill>
                            <a:schemeClr val="dk1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Inventions not eligible for patenting</a:t>
                      </a:r>
                      <a:endParaRPr sz="17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50" name="Google Shape;250;g1434b1dc828_0_326"/>
          <p:cNvSpPr txBox="1">
            <a:spLocks noGrp="1"/>
          </p:cNvSpPr>
          <p:nvPr>
            <p:ph type="title"/>
          </p:nvPr>
        </p:nvSpPr>
        <p:spPr>
          <a:xfrm>
            <a:off x="811975" y="651725"/>
            <a:ext cx="8925000" cy="70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44"/>
              <a:buNone/>
            </a:pPr>
            <a:r>
              <a:rPr lang="en-US" sz="2600"/>
              <a:t>The patenting and licensing process occur simultaneously and are bucketed into two categories for modeling  </a:t>
            </a:r>
            <a:endParaRPr sz="2600"/>
          </a:p>
        </p:txBody>
      </p:sp>
      <p:graphicFrame>
        <p:nvGraphicFramePr>
          <p:cNvPr id="251" name="Google Shape;251;g1434b1dc828_0_326"/>
          <p:cNvGraphicFramePr/>
          <p:nvPr>
            <p:extLst>
              <p:ext uri="{D42A27DB-BD31-4B8C-83A1-F6EECF244321}">
                <p14:modId xmlns:p14="http://schemas.microsoft.com/office/powerpoint/2010/main" val="1558155822"/>
              </p:ext>
            </p:extLst>
          </p:nvPr>
        </p:nvGraphicFramePr>
        <p:xfrm>
          <a:off x="6288813" y="2445288"/>
          <a:ext cx="5117875" cy="3692532"/>
        </p:xfrm>
        <a:graphic>
          <a:graphicData uri="http://schemas.openxmlformats.org/drawingml/2006/table">
            <a:tbl>
              <a:tblPr>
                <a:noFill/>
                <a:tableStyleId>{2F928D2E-2C15-4AEA-B24C-340CD7E79C17}</a:tableStyleId>
              </a:tblPr>
              <a:tblGrid>
                <a:gridCol w="1107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84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258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41925">
                <a:tc row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/>
                        <a:t>Likely to License</a:t>
                      </a:r>
                      <a:endParaRPr sz="1700"/>
                    </a:p>
                  </a:txBody>
                  <a:tcPr marL="91425" marR="91425" marT="91425" marB="91425"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1">
                          <a:solidFill>
                            <a:schemeClr val="dk1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Licensed </a:t>
                      </a:r>
                      <a:endParaRPr sz="17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dirty="0">
                          <a:solidFill>
                            <a:schemeClr val="dk1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License has been executed </a:t>
                      </a:r>
                      <a:endParaRPr sz="17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1">
                          <a:solidFill>
                            <a:schemeClr val="dk1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Could License</a:t>
                      </a:r>
                      <a:endParaRPr sz="17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>
                          <a:solidFill>
                            <a:schemeClr val="dk1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Licensing process ongoing</a:t>
                      </a:r>
                      <a:endParaRPr sz="17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 row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/>
                        <a:t>Unlikely License</a:t>
                      </a:r>
                      <a:endParaRPr sz="1700"/>
                    </a:p>
                  </a:txBody>
                  <a:tcPr marL="91425" marR="91425" marT="91425" marB="91425"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1">
                          <a:solidFill>
                            <a:schemeClr val="dk1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Never License </a:t>
                      </a:r>
                      <a:endParaRPr sz="17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1" dirty="0">
                          <a:solidFill>
                            <a:schemeClr val="dk1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Licensing process terminated</a:t>
                      </a:r>
                      <a:endParaRPr sz="17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1">
                          <a:solidFill>
                            <a:schemeClr val="dk1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Ignore</a:t>
                      </a:r>
                      <a:endParaRPr sz="17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dirty="0">
                          <a:solidFill>
                            <a:schemeClr val="dk1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Inventions not eligible for licensing</a:t>
                      </a:r>
                      <a:endParaRPr sz="17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52" name="Google Shape;252;g1434b1dc828_0_326"/>
          <p:cNvSpPr txBox="1">
            <a:spLocks noGrp="1"/>
          </p:cNvSpPr>
          <p:nvPr>
            <p:ph type="title"/>
          </p:nvPr>
        </p:nvSpPr>
        <p:spPr>
          <a:xfrm>
            <a:off x="745650" y="1741200"/>
            <a:ext cx="4799400" cy="70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44"/>
              <a:buNone/>
            </a:pPr>
            <a:r>
              <a:rPr lang="en-US" sz="1700" b="1"/>
              <a:t>Patenting Categorizations</a:t>
            </a:r>
            <a:endParaRPr sz="1700" b="1"/>
          </a:p>
        </p:txBody>
      </p:sp>
      <p:sp>
        <p:nvSpPr>
          <p:cNvPr id="253" name="Google Shape;253;g1434b1dc828_0_326"/>
          <p:cNvSpPr txBox="1">
            <a:spLocks noGrp="1"/>
          </p:cNvSpPr>
          <p:nvPr>
            <p:ph type="title"/>
          </p:nvPr>
        </p:nvSpPr>
        <p:spPr>
          <a:xfrm>
            <a:off x="6288825" y="1741200"/>
            <a:ext cx="4799400" cy="70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44"/>
              <a:buNone/>
            </a:pPr>
            <a:r>
              <a:rPr lang="en-US" sz="1700" b="1"/>
              <a:t>Licensing Categorizations</a:t>
            </a:r>
            <a:endParaRPr sz="1700" b="1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13e87ae7c5d_0_17"/>
          <p:cNvSpPr txBox="1">
            <a:spLocks noGrp="1"/>
          </p:cNvSpPr>
          <p:nvPr>
            <p:ph type="title"/>
          </p:nvPr>
        </p:nvSpPr>
        <p:spPr>
          <a:xfrm>
            <a:off x="811975" y="651725"/>
            <a:ext cx="8925000" cy="70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44"/>
              <a:buNone/>
            </a:pPr>
            <a:r>
              <a:rPr lang="en-US" sz="2600"/>
              <a:t>Pre-processing included refinement of patenting and invention data</a:t>
            </a:r>
            <a:endParaRPr sz="2600"/>
          </a:p>
        </p:txBody>
      </p:sp>
      <p:sp>
        <p:nvSpPr>
          <p:cNvPr id="260" name="Google Shape;260;g13e87ae7c5d_0_17"/>
          <p:cNvSpPr txBox="1">
            <a:spLocks noGrp="1"/>
          </p:cNvSpPr>
          <p:nvPr>
            <p:ph type="sldNum" idx="12"/>
          </p:nvPr>
        </p:nvSpPr>
        <p:spPr>
          <a:xfrm>
            <a:off x="8540496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sp>
        <p:nvSpPr>
          <p:cNvPr id="261" name="Google Shape;261;g13e87ae7c5d_0_17"/>
          <p:cNvSpPr/>
          <p:nvPr/>
        </p:nvSpPr>
        <p:spPr>
          <a:xfrm>
            <a:off x="4784774" y="2163342"/>
            <a:ext cx="2050800" cy="590100"/>
          </a:xfrm>
          <a:prstGeom prst="roundRect">
            <a:avLst>
              <a:gd name="adj" fmla="val 50000"/>
            </a:avLst>
          </a:prstGeom>
          <a:solidFill>
            <a:srgbClr val="802017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Preprocessing</a:t>
            </a: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" name="Google Shape;262;g13e87ae7c5d_0_17"/>
          <p:cNvSpPr/>
          <p:nvPr/>
        </p:nvSpPr>
        <p:spPr>
          <a:xfrm>
            <a:off x="8184595" y="3362943"/>
            <a:ext cx="2050800" cy="590100"/>
          </a:xfrm>
          <a:prstGeom prst="roundRect">
            <a:avLst>
              <a:gd name="adj" fmla="val 50000"/>
            </a:avLst>
          </a:prstGeom>
          <a:solidFill>
            <a:srgbClr val="A72A1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Technologies</a:t>
            </a: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g13e87ae7c5d_0_17"/>
          <p:cNvSpPr/>
          <p:nvPr/>
        </p:nvSpPr>
        <p:spPr>
          <a:xfrm>
            <a:off x="1940404" y="3362943"/>
            <a:ext cx="2050800" cy="590100"/>
          </a:xfrm>
          <a:prstGeom prst="roundRect">
            <a:avLst>
              <a:gd name="adj" fmla="val 50000"/>
            </a:avLst>
          </a:prstGeom>
          <a:solidFill>
            <a:srgbClr val="A72A1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Patents</a:t>
            </a: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g13e87ae7c5d_0_17"/>
          <p:cNvSpPr/>
          <p:nvPr/>
        </p:nvSpPr>
        <p:spPr>
          <a:xfrm>
            <a:off x="2036850" y="5377050"/>
            <a:ext cx="1857900" cy="704100"/>
          </a:xfrm>
          <a:prstGeom prst="roundRect">
            <a:avLst>
              <a:gd name="adj" fmla="val 50000"/>
            </a:avLst>
          </a:prstGeom>
          <a:solidFill>
            <a:srgbClr val="B02C2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Calculate number of inventors per patent </a:t>
            </a:r>
            <a:endParaRPr sz="19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g13e87ae7c5d_0_17"/>
          <p:cNvSpPr/>
          <p:nvPr/>
        </p:nvSpPr>
        <p:spPr>
          <a:xfrm>
            <a:off x="4073325" y="5377050"/>
            <a:ext cx="1742100" cy="704100"/>
          </a:xfrm>
          <a:prstGeom prst="roundRect">
            <a:avLst>
              <a:gd name="adj" fmla="val 50000"/>
            </a:avLst>
          </a:prstGeom>
          <a:solidFill>
            <a:srgbClr val="B02C2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Consolidate various date fields </a:t>
            </a:r>
            <a:endParaRPr sz="19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g13e87ae7c5d_0_17"/>
          <p:cNvSpPr/>
          <p:nvPr/>
        </p:nvSpPr>
        <p:spPr>
          <a:xfrm>
            <a:off x="6152250" y="5377050"/>
            <a:ext cx="1857900" cy="704100"/>
          </a:xfrm>
          <a:prstGeom prst="roundRect">
            <a:avLst>
              <a:gd name="adj" fmla="val 50000"/>
            </a:avLst>
          </a:prstGeom>
          <a:solidFill>
            <a:srgbClr val="B02C2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Filter IP types to “patents”</a:t>
            </a:r>
            <a:endParaRPr sz="19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g13e87ae7c5d_0_17"/>
          <p:cNvSpPr/>
          <p:nvPr/>
        </p:nvSpPr>
        <p:spPr>
          <a:xfrm>
            <a:off x="8281050" y="5377050"/>
            <a:ext cx="1857900" cy="704100"/>
          </a:xfrm>
          <a:prstGeom prst="roundRect">
            <a:avLst>
              <a:gd name="adj" fmla="val 50000"/>
            </a:avLst>
          </a:prstGeom>
          <a:solidFill>
            <a:srgbClr val="B02C2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Consolidate school divisions</a:t>
            </a:r>
            <a:endParaRPr sz="19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68" name="Google Shape;268;g13e87ae7c5d_0_17"/>
          <p:cNvCxnSpPr>
            <a:stCxn id="261" idx="2"/>
            <a:endCxn id="262" idx="0"/>
          </p:cNvCxnSpPr>
          <p:nvPr/>
        </p:nvCxnSpPr>
        <p:spPr>
          <a:xfrm rot="-5400000" flipH="1">
            <a:off x="7205324" y="1358292"/>
            <a:ext cx="609600" cy="3399900"/>
          </a:xfrm>
          <a:prstGeom prst="bentConnector3">
            <a:avLst>
              <a:gd name="adj1" fmla="val 49992"/>
            </a:avLst>
          </a:prstGeom>
          <a:noFill/>
          <a:ln w="9525" cap="flat" cmpd="sng">
            <a:solidFill>
              <a:srgbClr val="C2C2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69" name="Google Shape;269;g13e87ae7c5d_0_17"/>
          <p:cNvCxnSpPr>
            <a:stCxn id="263" idx="0"/>
            <a:endCxn id="261" idx="2"/>
          </p:cNvCxnSpPr>
          <p:nvPr/>
        </p:nvCxnSpPr>
        <p:spPr>
          <a:xfrm rot="-5400000">
            <a:off x="4083154" y="1635993"/>
            <a:ext cx="609600" cy="2844300"/>
          </a:xfrm>
          <a:prstGeom prst="bentConnector3">
            <a:avLst>
              <a:gd name="adj1" fmla="val 49992"/>
            </a:avLst>
          </a:prstGeom>
          <a:noFill/>
          <a:ln w="9525" cap="flat" cmpd="sng">
            <a:solidFill>
              <a:srgbClr val="C2C2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70" name="Google Shape;270;g13e87ae7c5d_0_17"/>
          <p:cNvCxnSpPr>
            <a:stCxn id="263" idx="2"/>
            <a:endCxn id="265" idx="0"/>
          </p:cNvCxnSpPr>
          <p:nvPr/>
        </p:nvCxnSpPr>
        <p:spPr>
          <a:xfrm rot="-5400000" flipH="1">
            <a:off x="3243004" y="3675843"/>
            <a:ext cx="1424100" cy="1978500"/>
          </a:xfrm>
          <a:prstGeom prst="bentConnector3">
            <a:avLst>
              <a:gd name="adj1" fmla="val 49997"/>
            </a:avLst>
          </a:prstGeom>
          <a:noFill/>
          <a:ln w="9525" cap="flat" cmpd="sng">
            <a:solidFill>
              <a:srgbClr val="C2C2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71" name="Google Shape;271;g13e87ae7c5d_0_17"/>
          <p:cNvCxnSpPr>
            <a:stCxn id="264" idx="0"/>
            <a:endCxn id="263" idx="2"/>
          </p:cNvCxnSpPr>
          <p:nvPr/>
        </p:nvCxnSpPr>
        <p:spPr>
          <a:xfrm rot="-5400000">
            <a:off x="2254050" y="4664700"/>
            <a:ext cx="1424100" cy="600"/>
          </a:xfrm>
          <a:prstGeom prst="bentConnector3">
            <a:avLst>
              <a:gd name="adj1" fmla="val 49997"/>
            </a:avLst>
          </a:prstGeom>
          <a:noFill/>
          <a:ln w="9525" cap="flat" cmpd="sng">
            <a:solidFill>
              <a:srgbClr val="C2C2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72" name="Google Shape;272;g13e87ae7c5d_0_17"/>
          <p:cNvCxnSpPr>
            <a:stCxn id="262" idx="2"/>
            <a:endCxn id="267" idx="0"/>
          </p:cNvCxnSpPr>
          <p:nvPr/>
        </p:nvCxnSpPr>
        <p:spPr>
          <a:xfrm rot="-5400000" flipH="1">
            <a:off x="8498245" y="4664793"/>
            <a:ext cx="1424100" cy="600"/>
          </a:xfrm>
          <a:prstGeom prst="bentConnector3">
            <a:avLst>
              <a:gd name="adj1" fmla="val 49997"/>
            </a:avLst>
          </a:prstGeom>
          <a:noFill/>
          <a:ln w="9525" cap="flat" cmpd="sng">
            <a:solidFill>
              <a:srgbClr val="C2C2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73" name="Google Shape;273;g13e87ae7c5d_0_17"/>
          <p:cNvCxnSpPr>
            <a:stCxn id="266" idx="0"/>
            <a:endCxn id="262" idx="2"/>
          </p:cNvCxnSpPr>
          <p:nvPr/>
        </p:nvCxnSpPr>
        <p:spPr>
          <a:xfrm rot="-5400000">
            <a:off x="7433550" y="3600600"/>
            <a:ext cx="1424100" cy="2128800"/>
          </a:xfrm>
          <a:prstGeom prst="bentConnector3">
            <a:avLst>
              <a:gd name="adj1" fmla="val 49997"/>
            </a:avLst>
          </a:prstGeom>
          <a:noFill/>
          <a:ln w="9525" cap="flat" cmpd="sng">
            <a:solidFill>
              <a:srgbClr val="C2C2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74" name="Google Shape;274;g13e87ae7c5d_0_17"/>
          <p:cNvCxnSpPr>
            <a:stCxn id="275" idx="0"/>
            <a:endCxn id="262" idx="2"/>
          </p:cNvCxnSpPr>
          <p:nvPr/>
        </p:nvCxnSpPr>
        <p:spPr>
          <a:xfrm rot="5400000" flipH="1">
            <a:off x="9507300" y="3655650"/>
            <a:ext cx="1424100" cy="2018700"/>
          </a:xfrm>
          <a:prstGeom prst="bentConnector3">
            <a:avLst>
              <a:gd name="adj1" fmla="val 49997"/>
            </a:avLst>
          </a:prstGeom>
          <a:noFill/>
          <a:ln w="9525" cap="flat" cmpd="sng">
            <a:solidFill>
              <a:srgbClr val="C2C2C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75" name="Google Shape;275;g13e87ae7c5d_0_17"/>
          <p:cNvSpPr/>
          <p:nvPr/>
        </p:nvSpPr>
        <p:spPr>
          <a:xfrm>
            <a:off x="10267650" y="5377050"/>
            <a:ext cx="1922100" cy="704100"/>
          </a:xfrm>
          <a:prstGeom prst="roundRect">
            <a:avLst>
              <a:gd name="adj" fmla="val 50000"/>
            </a:avLst>
          </a:prstGeom>
          <a:solidFill>
            <a:srgbClr val="B02C2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Merge innovation description text fields</a:t>
            </a:r>
            <a:endParaRPr sz="19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76" name="Google Shape;276;g13e87ae7c5d_0_17"/>
          <p:cNvCxnSpPr>
            <a:stCxn id="277" idx="0"/>
            <a:endCxn id="263" idx="2"/>
          </p:cNvCxnSpPr>
          <p:nvPr/>
        </p:nvCxnSpPr>
        <p:spPr>
          <a:xfrm rot="-5400000">
            <a:off x="1251450" y="3662550"/>
            <a:ext cx="1424100" cy="2004900"/>
          </a:xfrm>
          <a:prstGeom prst="bentConnector3">
            <a:avLst>
              <a:gd name="adj1" fmla="val 49997"/>
            </a:avLst>
          </a:prstGeom>
          <a:noFill/>
          <a:ln w="9525" cap="flat" cmpd="sng">
            <a:solidFill>
              <a:srgbClr val="C2C2C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77" name="Google Shape;277;g13e87ae7c5d_0_17"/>
          <p:cNvSpPr/>
          <p:nvPr/>
        </p:nvSpPr>
        <p:spPr>
          <a:xfrm>
            <a:off x="0" y="5377050"/>
            <a:ext cx="1922100" cy="704100"/>
          </a:xfrm>
          <a:prstGeom prst="roundRect">
            <a:avLst>
              <a:gd name="adj" fmla="val 50000"/>
            </a:avLst>
          </a:prstGeom>
          <a:solidFill>
            <a:srgbClr val="B02C2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Create binary “fund/no fund” outcome variable</a:t>
            </a:r>
            <a:endParaRPr sz="19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8" name="Google Shape;278;g13e87ae7c5d_0_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875" y="2945946"/>
            <a:ext cx="1580342" cy="1424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g13e87ae7c5d_0_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299750" y="2837887"/>
            <a:ext cx="1857900" cy="16402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g13e87ae7c5d_0_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7650" y="35925"/>
            <a:ext cx="11030400" cy="5870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144ffc9cbcf_1_97"/>
          <p:cNvSpPr txBox="1">
            <a:spLocks noGrp="1"/>
          </p:cNvSpPr>
          <p:nvPr>
            <p:ph type="title"/>
          </p:nvPr>
        </p:nvSpPr>
        <p:spPr>
          <a:xfrm>
            <a:off x="811975" y="651725"/>
            <a:ext cx="8925000" cy="70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venir"/>
              <a:buNone/>
            </a:pPr>
            <a:r>
              <a:rPr lang="en-US" sz="2600"/>
              <a:t>Feature Engineering - Specific Steps </a:t>
            </a:r>
            <a:endParaRPr sz="2600"/>
          </a:p>
        </p:txBody>
      </p:sp>
      <p:sp>
        <p:nvSpPr>
          <p:cNvPr id="548" name="Google Shape;548;g144ffc9cbcf_1_97"/>
          <p:cNvSpPr txBox="1">
            <a:spLocks noGrp="1"/>
          </p:cNvSpPr>
          <p:nvPr>
            <p:ph type="sldNum" idx="12"/>
          </p:nvPr>
        </p:nvSpPr>
        <p:spPr>
          <a:xfrm>
            <a:off x="8540496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  <p:grpSp>
        <p:nvGrpSpPr>
          <p:cNvPr id="549" name="Google Shape;549;g144ffc9cbcf_1_97"/>
          <p:cNvGrpSpPr/>
          <p:nvPr/>
        </p:nvGrpSpPr>
        <p:grpSpPr>
          <a:xfrm>
            <a:off x="252924" y="2101100"/>
            <a:ext cx="11030619" cy="1129172"/>
            <a:chOff x="-67483" y="1207961"/>
            <a:chExt cx="8273171" cy="846900"/>
          </a:xfrm>
        </p:grpSpPr>
        <p:sp>
          <p:nvSpPr>
            <p:cNvPr id="550" name="Google Shape;550;g144ffc9cbcf_1_97"/>
            <p:cNvSpPr txBox="1"/>
            <p:nvPr/>
          </p:nvSpPr>
          <p:spPr>
            <a:xfrm>
              <a:off x="-67483" y="1373359"/>
              <a:ext cx="2782500" cy="62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60925" rIns="121900" bIns="60925" anchor="ctr" anchorCtr="0">
              <a:noAutofit/>
            </a:bodyPr>
            <a:lstStyle/>
            <a:p>
              <a:pPr marL="0" marR="0" lvl="0" indent="0" algn="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en-US" sz="3200" b="0" i="0" u="none" strike="noStrike" cap="none">
                  <a:solidFill>
                    <a:srgbClr val="802017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Detect Duplicates</a:t>
              </a:r>
              <a:r>
                <a:rPr lang="en-US" sz="5900" b="0" i="0" u="none" strike="noStrike" cap="none">
                  <a:solidFill>
                    <a:srgbClr val="802017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 </a:t>
              </a:r>
              <a:endParaRPr sz="5900" b="0" i="0" u="none" strike="noStrike" cap="none">
                <a:solidFill>
                  <a:srgbClr val="802017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  <p:sp>
          <p:nvSpPr>
            <p:cNvPr id="551" name="Google Shape;551;g144ffc9cbcf_1_97"/>
            <p:cNvSpPr/>
            <p:nvPr/>
          </p:nvSpPr>
          <p:spPr>
            <a:xfrm>
              <a:off x="2789788" y="1207961"/>
              <a:ext cx="5415900" cy="846900"/>
            </a:xfrm>
            <a:prstGeom prst="rect">
              <a:avLst/>
            </a:prstGeom>
            <a:solidFill>
              <a:srgbClr val="802017"/>
            </a:solidFill>
            <a:ln>
              <a:noFill/>
            </a:ln>
          </p:spPr>
          <p:txBody>
            <a:bodyPr spcFirstLastPara="1" wrap="square" lIns="121900" tIns="60925" rIns="121900" bIns="60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2" name="Google Shape;552;g144ffc9cbcf_1_97"/>
            <p:cNvSpPr txBox="1"/>
            <p:nvPr/>
          </p:nvSpPr>
          <p:spPr>
            <a:xfrm>
              <a:off x="2914385" y="1207961"/>
              <a:ext cx="4765800" cy="84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60925" rIns="121900" bIns="60925" anchor="ctr" anchorCtr="0">
              <a:noAutofit/>
            </a:bodyPr>
            <a:lstStyle/>
            <a:p>
              <a:pPr marL="285750" marR="0" lvl="0" indent="-2857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600"/>
                <a:buFont typeface="Roboto"/>
                <a:buChar char="●"/>
              </a:pPr>
              <a:r>
                <a:rPr lang="en-US" sz="1600" b="0" i="0" u="none" strike="noStrike" cap="non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Limit entries to unique “Tech_Title”, “Patent_Title”, “Disclosure_Date”, and “Country_WIPO_ID” combinations</a:t>
              </a:r>
              <a:endParaRPr sz="16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285750" marR="0" lvl="0" indent="-2857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600"/>
                <a:buFont typeface="Roboto"/>
                <a:buChar char="●"/>
              </a:pPr>
              <a:r>
                <a:rPr lang="en-US" sz="1600" b="0" i="0" u="none" strike="noStrike" cap="non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Pick the entry with the earliest available ”Actually_Filed_Date”</a:t>
              </a:r>
              <a:endParaRPr sz="16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553" name="Google Shape;553;g144ffc9cbcf_1_97"/>
          <p:cNvGrpSpPr/>
          <p:nvPr/>
        </p:nvGrpSpPr>
        <p:grpSpPr>
          <a:xfrm>
            <a:off x="342910" y="3534677"/>
            <a:ext cx="10551974" cy="1150519"/>
            <a:chOff x="7" y="2076316"/>
            <a:chExt cx="7914178" cy="862911"/>
          </a:xfrm>
        </p:grpSpPr>
        <p:sp>
          <p:nvSpPr>
            <p:cNvPr id="554" name="Google Shape;554;g144ffc9cbcf_1_97"/>
            <p:cNvSpPr txBox="1"/>
            <p:nvPr/>
          </p:nvSpPr>
          <p:spPr>
            <a:xfrm>
              <a:off x="7" y="2257725"/>
              <a:ext cx="2715300" cy="62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60925" rIns="121900" bIns="60925" anchor="ctr" anchorCtr="0">
              <a:noAutofit/>
            </a:bodyPr>
            <a:lstStyle/>
            <a:p>
              <a:pPr marL="0" marR="0" lvl="0" indent="0" algn="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en-US" sz="3200">
                  <a:solidFill>
                    <a:srgbClr val="A72A1E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Add Features</a:t>
              </a:r>
              <a:endParaRPr sz="3200" b="0" i="0" u="none" strike="noStrike" cap="none">
                <a:solidFill>
                  <a:srgbClr val="A72A1E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  <p:sp>
          <p:nvSpPr>
            <p:cNvPr id="555" name="Google Shape;555;g144ffc9cbcf_1_97"/>
            <p:cNvSpPr/>
            <p:nvPr/>
          </p:nvSpPr>
          <p:spPr>
            <a:xfrm>
              <a:off x="2789788" y="2092327"/>
              <a:ext cx="5124300" cy="846900"/>
            </a:xfrm>
            <a:prstGeom prst="rect">
              <a:avLst/>
            </a:prstGeom>
            <a:solidFill>
              <a:srgbClr val="A72A1E"/>
            </a:solidFill>
            <a:ln>
              <a:noFill/>
            </a:ln>
          </p:spPr>
          <p:txBody>
            <a:bodyPr spcFirstLastPara="1" wrap="square" lIns="121900" tIns="60925" rIns="121900" bIns="60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6" name="Google Shape;556;g144ffc9cbcf_1_97"/>
            <p:cNvSpPr txBox="1"/>
            <p:nvPr/>
          </p:nvSpPr>
          <p:spPr>
            <a:xfrm>
              <a:off x="2914385" y="2076316"/>
              <a:ext cx="4999800" cy="86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60925" rIns="121900" bIns="60925" anchor="ctr" anchorCtr="0">
              <a:noAutofit/>
            </a:bodyPr>
            <a:lstStyle/>
            <a:p>
              <a:pPr marL="285750" marR="0" lvl="0" indent="-2857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600"/>
                <a:buFont typeface="Roboto"/>
                <a:buChar char="●"/>
              </a:pPr>
              <a:r>
                <a:rPr lang="en-US" sz="1600" b="0" i="0" u="none" strike="noStrike" cap="non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Count number of patents in each school division and tech family</a:t>
              </a:r>
              <a:endParaRPr sz="16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285750" marR="0" lvl="0" indent="-2857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Roboto"/>
                <a:buChar char="●"/>
              </a:pPr>
              <a:r>
                <a:rPr lang="en-US" sz="1600" b="0" i="0" u="none" strike="noStrike" cap="non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Calculate patent success rate by school division and tech family</a:t>
              </a:r>
              <a:endParaRPr sz="16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285750" marR="0" lvl="0" indent="-2857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600"/>
                <a:buFont typeface="Roboto"/>
                <a:buChar char="●"/>
              </a:pPr>
              <a:r>
                <a:rPr lang="en-US" sz="1600" b="0" i="0" u="none" strike="noStrike" cap="non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Cluster patents by topics</a:t>
              </a:r>
              <a:endParaRPr sz="16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557" name="Google Shape;557;g144ffc9cbcf_1_97"/>
          <p:cNvGrpSpPr/>
          <p:nvPr/>
        </p:nvGrpSpPr>
        <p:grpSpPr>
          <a:xfrm>
            <a:off x="872827" y="4989599"/>
            <a:ext cx="10047255" cy="1129172"/>
            <a:chOff x="397455" y="3088633"/>
            <a:chExt cx="7535630" cy="846900"/>
          </a:xfrm>
        </p:grpSpPr>
        <p:sp>
          <p:nvSpPr>
            <p:cNvPr id="558" name="Google Shape;558;g144ffc9cbcf_1_97"/>
            <p:cNvSpPr txBox="1"/>
            <p:nvPr/>
          </p:nvSpPr>
          <p:spPr>
            <a:xfrm>
              <a:off x="397455" y="3138828"/>
              <a:ext cx="2317500" cy="62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60925" rIns="121900" bIns="60925" anchor="ctr" anchorCtr="0">
              <a:noAutofit/>
            </a:bodyPr>
            <a:lstStyle/>
            <a:p>
              <a:pPr marL="0" marR="0" lvl="0" indent="0" algn="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en-US" sz="3200" b="0" i="0" u="none" strike="noStrike" cap="none">
                  <a:solidFill>
                    <a:srgbClr val="B02C20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Impute &amp; Scale</a:t>
              </a:r>
              <a:endParaRPr sz="3200" b="0" i="0" u="none" strike="noStrike" cap="none">
                <a:solidFill>
                  <a:srgbClr val="B02C20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  <p:sp>
          <p:nvSpPr>
            <p:cNvPr id="559" name="Google Shape;559;g144ffc9cbcf_1_97"/>
            <p:cNvSpPr/>
            <p:nvPr/>
          </p:nvSpPr>
          <p:spPr>
            <a:xfrm>
              <a:off x="2789788" y="3088633"/>
              <a:ext cx="4804800" cy="846900"/>
            </a:xfrm>
            <a:prstGeom prst="rect">
              <a:avLst/>
            </a:prstGeom>
            <a:solidFill>
              <a:srgbClr val="B02C20"/>
            </a:solidFill>
            <a:ln>
              <a:noFill/>
            </a:ln>
          </p:spPr>
          <p:txBody>
            <a:bodyPr spcFirstLastPara="1" wrap="square" lIns="121900" tIns="60925" rIns="121900" bIns="60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0" name="Google Shape;560;g144ffc9cbcf_1_97"/>
            <p:cNvSpPr txBox="1"/>
            <p:nvPr/>
          </p:nvSpPr>
          <p:spPr>
            <a:xfrm>
              <a:off x="2914385" y="3100316"/>
              <a:ext cx="5018700" cy="82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60925" rIns="121900" bIns="60925" anchor="ctr" anchorCtr="0">
              <a:noAutofit/>
            </a:bodyPr>
            <a:lstStyle/>
            <a:p>
              <a:pPr marL="285750" marR="0" lvl="0" indent="-2857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600"/>
                <a:buFont typeface="Roboto"/>
                <a:buChar char="●"/>
              </a:pPr>
              <a:r>
                <a:rPr lang="en-US" sz="1600" b="0" i="0" u="none" strike="noStrike" cap="non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Conduct </a:t>
              </a:r>
              <a:r>
                <a:rPr lang="en-US" sz="1600" b="0" i="0" u="none" strike="noStrike" cap="non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KNN imputation</a:t>
              </a:r>
              <a:endParaRPr sz="16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285750" marR="0" lvl="0" indent="-2857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600"/>
                <a:buFont typeface="Roboto"/>
                <a:buChar char="●"/>
              </a:pPr>
              <a:r>
                <a:rPr lang="en-US" sz="1600" b="0" i="0" u="none" strike="noStrike" cap="non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Manually impute null values not subject to KNN Imputation</a:t>
              </a:r>
              <a:endParaRPr sz="16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285750" marR="0" lvl="0" indent="-2857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600"/>
                <a:buFont typeface="Roboto"/>
                <a:buChar char="●"/>
              </a:pPr>
              <a:r>
                <a:rPr lang="en-US" sz="1600" b="0" i="0" u="none" strike="noStrike" cap="non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Perform integer encoding for categorical data; </a:t>
              </a:r>
              <a:endParaRPr sz="16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285750" marR="0" lvl="0" indent="-2857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600"/>
                <a:buFont typeface="Roboto"/>
                <a:buChar char="●"/>
              </a:pPr>
              <a:r>
                <a:rPr lang="en-US" sz="1600" b="0" i="0" u="none" strike="noStrike" cap="non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Scale data using MinMaxScaler</a:t>
              </a:r>
              <a:endParaRPr sz="16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pic>
        <p:nvPicPr>
          <p:cNvPr id="561" name="Google Shape;561;g144ffc9cbcf_1_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7650" y="35925"/>
            <a:ext cx="11030400" cy="5870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13e87ae7c5d_0_835"/>
          <p:cNvSpPr txBox="1">
            <a:spLocks noGrp="1"/>
          </p:cNvSpPr>
          <p:nvPr>
            <p:ph type="title"/>
          </p:nvPr>
        </p:nvSpPr>
        <p:spPr>
          <a:xfrm>
            <a:off x="811975" y="651725"/>
            <a:ext cx="8925000" cy="70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venir"/>
              <a:buNone/>
            </a:pPr>
            <a:r>
              <a:rPr lang="en-US" sz="2600"/>
              <a:t>Feature engineering included limiting to unique records, adding patent features and prepping records for modeling</a:t>
            </a:r>
            <a:endParaRPr sz="2600"/>
          </a:p>
        </p:txBody>
      </p:sp>
      <p:sp>
        <p:nvSpPr>
          <p:cNvPr id="286" name="Google Shape;286;g13e87ae7c5d_0_835"/>
          <p:cNvSpPr txBox="1">
            <a:spLocks noGrp="1"/>
          </p:cNvSpPr>
          <p:nvPr>
            <p:ph type="sldNum" idx="12"/>
          </p:nvPr>
        </p:nvSpPr>
        <p:spPr>
          <a:xfrm>
            <a:off x="8540496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  <p:grpSp>
        <p:nvGrpSpPr>
          <p:cNvPr id="287" name="Google Shape;287;g13e87ae7c5d_0_835"/>
          <p:cNvGrpSpPr/>
          <p:nvPr/>
        </p:nvGrpSpPr>
        <p:grpSpPr>
          <a:xfrm>
            <a:off x="252924" y="2101100"/>
            <a:ext cx="11030619" cy="1129172"/>
            <a:chOff x="-67483" y="1207961"/>
            <a:chExt cx="8273171" cy="846900"/>
          </a:xfrm>
        </p:grpSpPr>
        <p:sp>
          <p:nvSpPr>
            <p:cNvPr id="288" name="Google Shape;288;g13e87ae7c5d_0_835"/>
            <p:cNvSpPr txBox="1"/>
            <p:nvPr/>
          </p:nvSpPr>
          <p:spPr>
            <a:xfrm>
              <a:off x="-67483" y="1373359"/>
              <a:ext cx="2782500" cy="62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60925" rIns="121900" bIns="60925" anchor="ctr" anchorCtr="0">
              <a:noAutofit/>
            </a:bodyPr>
            <a:lstStyle/>
            <a:p>
              <a:pPr marL="0" marR="0" lvl="0" indent="0" algn="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en-US" sz="3200" b="0" i="0" u="none" strike="noStrike" cap="none">
                  <a:solidFill>
                    <a:srgbClr val="802017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Detect Duplicates</a:t>
              </a:r>
              <a:r>
                <a:rPr lang="en-US" sz="5900" b="0" i="0" u="none" strike="noStrike" cap="none">
                  <a:solidFill>
                    <a:srgbClr val="802017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 </a:t>
              </a:r>
              <a:endParaRPr sz="5900" b="0" i="0" u="none" strike="noStrike" cap="none">
                <a:solidFill>
                  <a:srgbClr val="802017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  <p:sp>
          <p:nvSpPr>
            <p:cNvPr id="289" name="Google Shape;289;g13e87ae7c5d_0_835"/>
            <p:cNvSpPr/>
            <p:nvPr/>
          </p:nvSpPr>
          <p:spPr>
            <a:xfrm>
              <a:off x="2789788" y="1207961"/>
              <a:ext cx="5415900" cy="846900"/>
            </a:xfrm>
            <a:prstGeom prst="rect">
              <a:avLst/>
            </a:prstGeom>
            <a:solidFill>
              <a:srgbClr val="802017"/>
            </a:solidFill>
            <a:ln>
              <a:noFill/>
            </a:ln>
          </p:spPr>
          <p:txBody>
            <a:bodyPr spcFirstLastPara="1" wrap="square" lIns="121900" tIns="60925" rIns="121900" bIns="60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0;g13e87ae7c5d_0_835"/>
            <p:cNvSpPr txBox="1"/>
            <p:nvPr/>
          </p:nvSpPr>
          <p:spPr>
            <a:xfrm>
              <a:off x="2914386" y="1207961"/>
              <a:ext cx="4999800" cy="84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60925" rIns="121900" bIns="60925" anchor="ctr" anchorCtr="0">
              <a:noAutofit/>
            </a:bodyPr>
            <a:lstStyle/>
            <a:p>
              <a:pPr marL="285750" marR="0" lvl="0" indent="-3111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000"/>
                <a:buFont typeface="Roboto"/>
                <a:buChar char="●"/>
              </a:pPr>
              <a:r>
                <a:rPr lang="en-US" sz="2000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Identify what a “unique record” is for the tech transfer team (TTO).</a:t>
              </a:r>
              <a:endParaRPr sz="2000" b="0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91" name="Google Shape;291;g13e87ae7c5d_0_835"/>
          <p:cNvGrpSpPr/>
          <p:nvPr/>
        </p:nvGrpSpPr>
        <p:grpSpPr>
          <a:xfrm>
            <a:off x="342910" y="3534676"/>
            <a:ext cx="10551974" cy="1150519"/>
            <a:chOff x="7" y="2076316"/>
            <a:chExt cx="7914178" cy="862911"/>
          </a:xfrm>
        </p:grpSpPr>
        <p:sp>
          <p:nvSpPr>
            <p:cNvPr id="292" name="Google Shape;292;g13e87ae7c5d_0_835"/>
            <p:cNvSpPr txBox="1"/>
            <p:nvPr/>
          </p:nvSpPr>
          <p:spPr>
            <a:xfrm>
              <a:off x="7" y="2257725"/>
              <a:ext cx="2715300" cy="62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60925" rIns="121900" bIns="60925" anchor="ctr" anchorCtr="0">
              <a:noAutofit/>
            </a:bodyPr>
            <a:lstStyle/>
            <a:p>
              <a:pPr marL="0" marR="0" lvl="0" indent="0" algn="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en-US" sz="3200">
                  <a:solidFill>
                    <a:srgbClr val="A72A1E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Add Features</a:t>
              </a:r>
              <a:endParaRPr sz="3200" b="0" i="0" u="none" strike="noStrike" cap="none">
                <a:solidFill>
                  <a:srgbClr val="A72A1E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  <p:sp>
          <p:nvSpPr>
            <p:cNvPr id="293" name="Google Shape;293;g13e87ae7c5d_0_835"/>
            <p:cNvSpPr/>
            <p:nvPr/>
          </p:nvSpPr>
          <p:spPr>
            <a:xfrm>
              <a:off x="2789788" y="2092327"/>
              <a:ext cx="5124300" cy="846900"/>
            </a:xfrm>
            <a:prstGeom prst="rect">
              <a:avLst/>
            </a:prstGeom>
            <a:solidFill>
              <a:srgbClr val="A72A1E"/>
            </a:solidFill>
            <a:ln>
              <a:noFill/>
            </a:ln>
          </p:spPr>
          <p:txBody>
            <a:bodyPr spcFirstLastPara="1" wrap="square" lIns="121900" tIns="60925" rIns="121900" bIns="60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" name="Google Shape;294;g13e87ae7c5d_0_835"/>
            <p:cNvSpPr txBox="1"/>
            <p:nvPr/>
          </p:nvSpPr>
          <p:spPr>
            <a:xfrm>
              <a:off x="2914385" y="2076316"/>
              <a:ext cx="4999800" cy="86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60925" rIns="121900" bIns="60925" anchor="ctr" anchorCtr="0">
              <a:noAutofit/>
            </a:bodyPr>
            <a:lstStyle/>
            <a:p>
              <a:pPr marL="285750" marR="0" lvl="0" indent="-3111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000"/>
                <a:buFont typeface="Roboto"/>
                <a:buChar char="●"/>
              </a:pPr>
              <a:r>
                <a:rPr lang="en-US" sz="2000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Develop new features using existing TTO data </a:t>
              </a:r>
              <a:endParaRPr sz="2000" b="0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95" name="Google Shape;295;g13e87ae7c5d_0_835"/>
          <p:cNvGrpSpPr/>
          <p:nvPr/>
        </p:nvGrpSpPr>
        <p:grpSpPr>
          <a:xfrm>
            <a:off x="872827" y="4989600"/>
            <a:ext cx="10047256" cy="1129172"/>
            <a:chOff x="397455" y="3088633"/>
            <a:chExt cx="7535630" cy="846900"/>
          </a:xfrm>
        </p:grpSpPr>
        <p:sp>
          <p:nvSpPr>
            <p:cNvPr id="296" name="Google Shape;296;g13e87ae7c5d_0_835"/>
            <p:cNvSpPr txBox="1"/>
            <p:nvPr/>
          </p:nvSpPr>
          <p:spPr>
            <a:xfrm>
              <a:off x="397455" y="3138828"/>
              <a:ext cx="2317500" cy="62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60925" rIns="121900" bIns="60925" anchor="ctr" anchorCtr="0">
              <a:noAutofit/>
            </a:bodyPr>
            <a:lstStyle/>
            <a:p>
              <a:pPr marL="0" marR="0" lvl="0" indent="0" algn="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en-US" sz="3200" b="0" i="0" u="none" strike="noStrike" cap="none">
                  <a:solidFill>
                    <a:srgbClr val="B02C20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Impute &amp; Scale</a:t>
              </a:r>
              <a:endParaRPr sz="3200" b="0" i="0" u="none" strike="noStrike" cap="none">
                <a:solidFill>
                  <a:srgbClr val="B02C20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  <p:sp>
          <p:nvSpPr>
            <p:cNvPr id="297" name="Google Shape;297;g13e87ae7c5d_0_835"/>
            <p:cNvSpPr/>
            <p:nvPr/>
          </p:nvSpPr>
          <p:spPr>
            <a:xfrm>
              <a:off x="2789788" y="3088633"/>
              <a:ext cx="4804800" cy="846900"/>
            </a:xfrm>
            <a:prstGeom prst="rect">
              <a:avLst/>
            </a:prstGeom>
            <a:solidFill>
              <a:srgbClr val="B02C20"/>
            </a:solidFill>
            <a:ln>
              <a:noFill/>
            </a:ln>
          </p:spPr>
          <p:txBody>
            <a:bodyPr spcFirstLastPara="1" wrap="square" lIns="121900" tIns="60925" rIns="121900" bIns="60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298;g13e87ae7c5d_0_835"/>
            <p:cNvSpPr txBox="1"/>
            <p:nvPr/>
          </p:nvSpPr>
          <p:spPr>
            <a:xfrm>
              <a:off x="2914385" y="3100316"/>
              <a:ext cx="5018700" cy="82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60925" rIns="121900" bIns="60925" anchor="ctr" anchorCtr="0">
              <a:noAutofit/>
            </a:bodyPr>
            <a:lstStyle/>
            <a:p>
              <a:pPr marL="285750" marR="0" lvl="0" indent="-3111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000"/>
                <a:buFont typeface="Roboto"/>
                <a:buChar char="●"/>
              </a:pPr>
              <a:r>
                <a:rPr lang="en-US" sz="2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Fill data gaps, optimize features for modeling</a:t>
              </a:r>
              <a:endParaRPr sz="20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pic>
        <p:nvPicPr>
          <p:cNvPr id="299" name="Google Shape;299;g13e87ae7c5d_0_8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7650" y="35925"/>
            <a:ext cx="11030400" cy="5870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3e87ae7c5d_0_0"/>
          <p:cNvSpPr txBox="1">
            <a:spLocks noGrp="1"/>
          </p:cNvSpPr>
          <p:nvPr>
            <p:ph type="title"/>
          </p:nvPr>
        </p:nvSpPr>
        <p:spPr>
          <a:xfrm>
            <a:off x="811975" y="651725"/>
            <a:ext cx="8925000" cy="70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venir"/>
              <a:buNone/>
            </a:pPr>
            <a:r>
              <a:rPr lang="en-US" sz="2600"/>
              <a:t>EDA through topic modeling identified three topics   </a:t>
            </a:r>
            <a:endParaRPr sz="2600"/>
          </a:p>
        </p:txBody>
      </p:sp>
      <p:sp>
        <p:nvSpPr>
          <p:cNvPr id="305" name="Google Shape;305;g13e87ae7c5d_0_0"/>
          <p:cNvSpPr txBox="1">
            <a:spLocks noGrp="1"/>
          </p:cNvSpPr>
          <p:nvPr>
            <p:ph type="sldNum" idx="12"/>
          </p:nvPr>
        </p:nvSpPr>
        <p:spPr>
          <a:xfrm>
            <a:off x="8540496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  <p:pic>
        <p:nvPicPr>
          <p:cNvPr id="306" name="Google Shape;306;g13e87ae7c5d_0_0"/>
          <p:cNvPicPr preferRelativeResize="0"/>
          <p:nvPr/>
        </p:nvPicPr>
        <p:blipFill rotWithShape="1">
          <a:blip r:embed="rId3">
            <a:alphaModFix/>
          </a:blip>
          <a:srcRect t="7235"/>
          <a:stretch/>
        </p:blipFill>
        <p:spPr>
          <a:xfrm>
            <a:off x="2418275" y="1599775"/>
            <a:ext cx="9309775" cy="5258224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g13e87ae7c5d_0_0"/>
          <p:cNvSpPr txBox="1"/>
          <p:nvPr/>
        </p:nvSpPr>
        <p:spPr>
          <a:xfrm>
            <a:off x="0" y="1698325"/>
            <a:ext cx="370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1700" b="1" i="0" u="none" strike="noStrike" cap="non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Topic 1: Physical Sciences </a:t>
            </a:r>
            <a:endParaRPr sz="1700" b="1" i="0" u="none" strike="noStrike" cap="non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08" name="Google Shape;308;g13e87ae7c5d_0_0"/>
          <p:cNvSpPr txBox="1"/>
          <p:nvPr/>
        </p:nvSpPr>
        <p:spPr>
          <a:xfrm>
            <a:off x="0" y="3450725"/>
            <a:ext cx="41433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1700" b="1" i="0" u="none" strike="noStrike" cap="non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Topic 2: Biological Sciences </a:t>
            </a:r>
            <a:endParaRPr sz="1700" b="1" i="0" u="none" strike="noStrike" cap="non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09" name="Google Shape;309;g13e87ae7c5d_0_0"/>
          <p:cNvSpPr txBox="1"/>
          <p:nvPr/>
        </p:nvSpPr>
        <p:spPr>
          <a:xfrm>
            <a:off x="60375" y="5038475"/>
            <a:ext cx="41433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1700" b="1" i="0" u="none" strike="noStrike" cap="non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Topic 3: Other</a:t>
            </a:r>
            <a:endParaRPr sz="1700" b="1" i="0" u="none" strike="noStrike" cap="non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10" name="Google Shape;310;g13e87ae7c5d_0_0"/>
          <p:cNvSpPr txBox="1"/>
          <p:nvPr/>
        </p:nvSpPr>
        <p:spPr>
          <a:xfrm>
            <a:off x="4273125" y="6391750"/>
            <a:ext cx="2347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b="1" i="0" u="none" strike="noStrike" cap="non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Intertopic Distance</a:t>
            </a:r>
            <a:endParaRPr b="1" i="0" u="none" strike="noStrike" cap="non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311" name="Google Shape;311;g13e87ae7c5d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7650" y="35925"/>
            <a:ext cx="11030400" cy="587067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g13e87ae7c5d_0_0"/>
          <p:cNvSpPr txBox="1"/>
          <p:nvPr/>
        </p:nvSpPr>
        <p:spPr>
          <a:xfrm>
            <a:off x="549750" y="2105775"/>
            <a:ext cx="32199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Avenir"/>
              <a:buChar char="●"/>
            </a:pPr>
            <a:r>
              <a:rPr lang="en-US">
                <a:latin typeface="Avenir"/>
                <a:ea typeface="Avenir"/>
                <a:cs typeface="Avenir"/>
                <a:sym typeface="Avenir"/>
              </a:rPr>
              <a:t>method</a:t>
            </a:r>
            <a:endParaRPr>
              <a:latin typeface="Avenir"/>
              <a:ea typeface="Avenir"/>
              <a:cs typeface="Avenir"/>
              <a:sym typeface="Avenir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Avenir"/>
              <a:buChar char="●"/>
            </a:pPr>
            <a:r>
              <a:rPr lang="en-US">
                <a:latin typeface="Avenir"/>
                <a:ea typeface="Avenir"/>
                <a:cs typeface="Avenir"/>
                <a:sym typeface="Avenir"/>
              </a:rPr>
              <a:t>protein</a:t>
            </a:r>
            <a:endParaRPr>
              <a:latin typeface="Avenir"/>
              <a:ea typeface="Avenir"/>
              <a:cs typeface="Avenir"/>
              <a:sym typeface="Avenir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Avenir"/>
              <a:buChar char="●"/>
            </a:pPr>
            <a:r>
              <a:rPr lang="en-US">
                <a:latin typeface="Avenir"/>
                <a:ea typeface="Avenir"/>
                <a:cs typeface="Avenir"/>
                <a:sym typeface="Avenir"/>
              </a:rPr>
              <a:t>disease</a:t>
            </a:r>
            <a:endParaRPr>
              <a:latin typeface="Avenir"/>
              <a:ea typeface="Avenir"/>
              <a:cs typeface="Avenir"/>
              <a:sym typeface="Avenir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Avenir"/>
              <a:buChar char="●"/>
            </a:pPr>
            <a:r>
              <a:rPr lang="en-US">
                <a:latin typeface="Avenir"/>
                <a:ea typeface="Avenir"/>
                <a:cs typeface="Avenir"/>
                <a:sym typeface="Avenir"/>
              </a:rPr>
              <a:t>human</a:t>
            </a:r>
            <a:endParaRPr>
              <a:latin typeface="Avenir"/>
              <a:ea typeface="Avenir"/>
              <a:cs typeface="Avenir"/>
              <a:sym typeface="Avenir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Avenir"/>
              <a:buChar char="●"/>
            </a:pPr>
            <a:r>
              <a:rPr lang="en-US">
                <a:latin typeface="Avenir"/>
                <a:ea typeface="Avenir"/>
                <a:cs typeface="Avenir"/>
                <a:sym typeface="Avenir"/>
              </a:rPr>
              <a:t>virus</a:t>
            </a:r>
            <a:endParaRPr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13" name="Google Shape;313;g13e87ae7c5d_0_0"/>
          <p:cNvSpPr txBox="1"/>
          <p:nvPr/>
        </p:nvSpPr>
        <p:spPr>
          <a:xfrm>
            <a:off x="549750" y="3781963"/>
            <a:ext cx="32199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Avenir"/>
              <a:buChar char="●"/>
            </a:pPr>
            <a:r>
              <a:rPr lang="en-US">
                <a:latin typeface="Avenir"/>
                <a:ea typeface="Avenir"/>
                <a:cs typeface="Avenir"/>
                <a:sym typeface="Avenir"/>
              </a:rPr>
              <a:t>treatment</a:t>
            </a:r>
            <a:endParaRPr>
              <a:latin typeface="Avenir"/>
              <a:ea typeface="Avenir"/>
              <a:cs typeface="Avenir"/>
              <a:sym typeface="Avenir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Avenir"/>
              <a:buChar char="●"/>
            </a:pPr>
            <a:r>
              <a:rPr lang="en-US">
                <a:latin typeface="Avenir"/>
                <a:ea typeface="Avenir"/>
                <a:cs typeface="Avenir"/>
                <a:sym typeface="Avenir"/>
              </a:rPr>
              <a:t>cell</a:t>
            </a:r>
            <a:endParaRPr>
              <a:latin typeface="Avenir"/>
              <a:ea typeface="Avenir"/>
              <a:cs typeface="Avenir"/>
              <a:sym typeface="Avenir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Avenir"/>
              <a:buChar char="●"/>
            </a:pPr>
            <a:r>
              <a:rPr lang="en-US">
                <a:latin typeface="Avenir"/>
                <a:ea typeface="Avenir"/>
                <a:cs typeface="Avenir"/>
                <a:sym typeface="Avenir"/>
              </a:rPr>
              <a:t>cancer</a:t>
            </a:r>
            <a:endParaRPr>
              <a:latin typeface="Avenir"/>
              <a:ea typeface="Avenir"/>
              <a:cs typeface="Avenir"/>
              <a:sym typeface="Avenir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Avenir"/>
              <a:buChar char="●"/>
            </a:pPr>
            <a:r>
              <a:rPr lang="en-US">
                <a:latin typeface="Avenir"/>
                <a:ea typeface="Avenir"/>
                <a:cs typeface="Avenir"/>
                <a:sym typeface="Avenir"/>
              </a:rPr>
              <a:t>opioid</a:t>
            </a:r>
            <a:endParaRPr>
              <a:latin typeface="Avenir"/>
              <a:ea typeface="Avenir"/>
              <a:cs typeface="Avenir"/>
              <a:sym typeface="Avenir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Avenir"/>
              <a:buChar char="●"/>
            </a:pPr>
            <a:r>
              <a:rPr lang="en-US">
                <a:latin typeface="Avenir"/>
                <a:ea typeface="Avenir"/>
                <a:cs typeface="Avenir"/>
                <a:sym typeface="Avenir"/>
              </a:rPr>
              <a:t>growth</a:t>
            </a:r>
            <a:endParaRPr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14" name="Google Shape;314;g13e87ae7c5d_0_0"/>
          <p:cNvSpPr txBox="1"/>
          <p:nvPr/>
        </p:nvSpPr>
        <p:spPr>
          <a:xfrm>
            <a:off x="549750" y="5439263"/>
            <a:ext cx="32199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Avenir"/>
              <a:buChar char="●"/>
            </a:pPr>
            <a:r>
              <a:rPr lang="en-US">
                <a:latin typeface="Avenir"/>
                <a:ea typeface="Avenir"/>
                <a:cs typeface="Avenir"/>
                <a:sym typeface="Avenir"/>
              </a:rPr>
              <a:t>use</a:t>
            </a:r>
            <a:endParaRPr>
              <a:latin typeface="Avenir"/>
              <a:ea typeface="Avenir"/>
              <a:cs typeface="Avenir"/>
              <a:sym typeface="Avenir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Avenir"/>
              <a:buChar char="●"/>
            </a:pPr>
            <a:r>
              <a:rPr lang="en-US">
                <a:latin typeface="Avenir"/>
                <a:ea typeface="Avenir"/>
                <a:cs typeface="Avenir"/>
                <a:sym typeface="Avenir"/>
              </a:rPr>
              <a:t>herpe</a:t>
            </a:r>
            <a:endParaRPr>
              <a:latin typeface="Avenir"/>
              <a:ea typeface="Avenir"/>
              <a:cs typeface="Avenir"/>
              <a:sym typeface="Avenir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Avenir"/>
              <a:buChar char="●"/>
            </a:pPr>
            <a:r>
              <a:rPr lang="en-US">
                <a:latin typeface="Avenir"/>
                <a:ea typeface="Avenir"/>
                <a:cs typeface="Avenir"/>
                <a:sym typeface="Avenir"/>
              </a:rPr>
              <a:t>new</a:t>
            </a:r>
            <a:endParaRPr>
              <a:latin typeface="Avenir"/>
              <a:ea typeface="Avenir"/>
              <a:cs typeface="Avenir"/>
              <a:sym typeface="Avenir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Avenir"/>
              <a:buChar char="●"/>
            </a:pPr>
            <a:r>
              <a:rPr lang="en-US">
                <a:latin typeface="Avenir"/>
                <a:ea typeface="Avenir"/>
                <a:cs typeface="Avenir"/>
                <a:sym typeface="Avenir"/>
              </a:rPr>
              <a:t>optical</a:t>
            </a:r>
            <a:endParaRPr>
              <a:latin typeface="Avenir"/>
              <a:ea typeface="Avenir"/>
              <a:cs typeface="Avenir"/>
              <a:sym typeface="Avenir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Avenir"/>
              <a:buChar char="●"/>
            </a:pPr>
            <a:r>
              <a:rPr lang="en-US">
                <a:latin typeface="Avenir"/>
                <a:ea typeface="Avenir"/>
                <a:cs typeface="Avenir"/>
                <a:sym typeface="Avenir"/>
              </a:rPr>
              <a:t>vaccine</a:t>
            </a:r>
            <a:endParaRPr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13ef3501ead_0_203"/>
          <p:cNvSpPr txBox="1">
            <a:spLocks noGrp="1"/>
          </p:cNvSpPr>
          <p:nvPr>
            <p:ph type="title"/>
          </p:nvPr>
        </p:nvSpPr>
        <p:spPr>
          <a:xfrm>
            <a:off x="811975" y="651725"/>
            <a:ext cx="8925000" cy="704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dirty="0"/>
              <a:t>Modeling Considerations </a:t>
            </a:r>
            <a:endParaRPr sz="2600" dirty="0"/>
          </a:p>
        </p:txBody>
      </p:sp>
      <p:sp>
        <p:nvSpPr>
          <p:cNvPr id="491" name="Google Shape;491;g13ef3501ead_0_203"/>
          <p:cNvSpPr txBox="1">
            <a:spLocks noGrp="1"/>
          </p:cNvSpPr>
          <p:nvPr>
            <p:ph type="sldNum" idx="12"/>
          </p:nvPr>
        </p:nvSpPr>
        <p:spPr>
          <a:xfrm>
            <a:off x="8540496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  <p:sp>
        <p:nvSpPr>
          <p:cNvPr id="493" name="Google Shape;493;g13ef3501ead_0_203"/>
          <p:cNvSpPr/>
          <p:nvPr/>
        </p:nvSpPr>
        <p:spPr>
          <a:xfrm>
            <a:off x="9904825" y="1995850"/>
            <a:ext cx="1602900" cy="704100"/>
          </a:xfrm>
          <a:prstGeom prst="rect">
            <a:avLst/>
          </a:prstGeom>
          <a:solidFill>
            <a:srgbClr val="A72A1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Output</a:t>
            </a:r>
            <a:endParaRPr sz="2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4" name="Google Shape;494;g13ef3501ead_0_203"/>
          <p:cNvSpPr/>
          <p:nvPr/>
        </p:nvSpPr>
        <p:spPr>
          <a:xfrm>
            <a:off x="9904825" y="2688700"/>
            <a:ext cx="1602900" cy="1451700"/>
          </a:xfrm>
          <a:prstGeom prst="rect">
            <a:avLst/>
          </a:prstGeom>
          <a:solidFill>
            <a:srgbClr val="A72A1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</a:rPr>
              <a:t>Fund / </a:t>
            </a:r>
            <a:endParaRPr sz="20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</a:rPr>
              <a:t>Do not Fund</a:t>
            </a:r>
            <a:endParaRPr sz="2000">
              <a:solidFill>
                <a:schemeClr val="lt1"/>
              </a:solidFill>
            </a:endParaRPr>
          </a:p>
        </p:txBody>
      </p:sp>
      <p:sp>
        <p:nvSpPr>
          <p:cNvPr id="495" name="Google Shape;495;g13ef3501ead_0_203"/>
          <p:cNvSpPr/>
          <p:nvPr/>
        </p:nvSpPr>
        <p:spPr>
          <a:xfrm>
            <a:off x="9904825" y="4140513"/>
            <a:ext cx="1602900" cy="1451700"/>
          </a:xfrm>
          <a:prstGeom prst="rect">
            <a:avLst/>
          </a:prstGeom>
          <a:solidFill>
            <a:srgbClr val="A72A1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</a:rPr>
              <a:t>Likely to License / </a:t>
            </a:r>
            <a:endParaRPr sz="20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</a:rPr>
              <a:t>Unlikely to License</a:t>
            </a:r>
            <a:endParaRPr sz="2000">
              <a:solidFill>
                <a:schemeClr val="lt1"/>
              </a:solidFill>
            </a:endParaRPr>
          </a:p>
        </p:txBody>
      </p:sp>
      <p:sp>
        <p:nvSpPr>
          <p:cNvPr id="496" name="Google Shape;496;g13ef3501ead_0_203"/>
          <p:cNvSpPr/>
          <p:nvPr/>
        </p:nvSpPr>
        <p:spPr>
          <a:xfrm>
            <a:off x="3750400" y="2001975"/>
            <a:ext cx="1758900" cy="704100"/>
          </a:xfrm>
          <a:prstGeom prst="rect">
            <a:avLst/>
          </a:prstGeom>
          <a:solidFill>
            <a:srgbClr val="A72A1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Model Type </a:t>
            </a:r>
            <a:endParaRPr sz="2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7" name="Google Shape;497;g13ef3501ead_0_203"/>
          <p:cNvSpPr/>
          <p:nvPr/>
        </p:nvSpPr>
        <p:spPr>
          <a:xfrm>
            <a:off x="5512525" y="2001975"/>
            <a:ext cx="1374600" cy="704100"/>
          </a:xfrm>
          <a:prstGeom prst="rect">
            <a:avLst/>
          </a:prstGeom>
          <a:solidFill>
            <a:srgbClr val="A72A1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Primary Metric </a:t>
            </a:r>
            <a:endParaRPr sz="2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8" name="Google Shape;498;g13ef3501ead_0_203"/>
          <p:cNvSpPr/>
          <p:nvPr/>
        </p:nvSpPr>
        <p:spPr>
          <a:xfrm>
            <a:off x="6887125" y="2001975"/>
            <a:ext cx="3017700" cy="704100"/>
          </a:xfrm>
          <a:prstGeom prst="rect">
            <a:avLst/>
          </a:prstGeom>
          <a:solidFill>
            <a:srgbClr val="A72A1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Primary Features    </a:t>
            </a:r>
            <a:endParaRPr sz="2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9" name="Google Shape;499;g13ef3501ead_0_203"/>
          <p:cNvSpPr/>
          <p:nvPr/>
        </p:nvSpPr>
        <p:spPr>
          <a:xfrm>
            <a:off x="576100" y="1995850"/>
            <a:ext cx="3174300" cy="704100"/>
          </a:xfrm>
          <a:prstGeom prst="rect">
            <a:avLst/>
          </a:prstGeom>
          <a:solidFill>
            <a:srgbClr val="A72A1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</a:rPr>
              <a:t>Model</a:t>
            </a:r>
            <a:endParaRPr sz="2000">
              <a:solidFill>
                <a:schemeClr val="lt1"/>
              </a:solidFill>
            </a:endParaRPr>
          </a:p>
        </p:txBody>
      </p:sp>
      <p:grpSp>
        <p:nvGrpSpPr>
          <p:cNvPr id="500" name="Google Shape;500;g13ef3501ead_0_203"/>
          <p:cNvGrpSpPr/>
          <p:nvPr/>
        </p:nvGrpSpPr>
        <p:grpSpPr>
          <a:xfrm>
            <a:off x="577316" y="4140449"/>
            <a:ext cx="9339484" cy="1451814"/>
            <a:chOff x="943723" y="3783775"/>
            <a:chExt cx="7004788" cy="674447"/>
          </a:xfrm>
        </p:grpSpPr>
        <p:sp>
          <p:nvSpPr>
            <p:cNvPr id="501" name="Google Shape;501;g13ef3501ead_0_203"/>
            <p:cNvSpPr/>
            <p:nvPr/>
          </p:nvSpPr>
          <p:spPr>
            <a:xfrm>
              <a:off x="5685311" y="3783775"/>
              <a:ext cx="2263200" cy="674400"/>
            </a:xfrm>
            <a:prstGeom prst="rect">
              <a:avLst/>
            </a:prstGeom>
            <a:solidFill>
              <a:srgbClr val="A72A1E"/>
            </a:solidFill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marL="609600" lvl="0" indent="-4191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Roboto"/>
                <a:buAutoNum type="arabicPeriod"/>
              </a:pPr>
              <a:r>
                <a:rPr lang="en-US" sz="1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Technology Owner </a:t>
              </a:r>
              <a:endPara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609600" lvl="0" indent="-4191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Roboto"/>
                <a:buAutoNum type="arabicPeriod"/>
              </a:pPr>
              <a:r>
                <a:rPr lang="en-US" sz="1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Licenses in Technology</a:t>
              </a:r>
              <a:endPara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609600" lvl="0" indent="-4191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Roboto"/>
                <a:buAutoNum type="arabicPeriod"/>
              </a:pPr>
              <a:r>
                <a:rPr lang="en-US" sz="1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Date of Filing </a:t>
              </a:r>
              <a:endPara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02" name="Google Shape;502;g13ef3501ead_0_203"/>
            <p:cNvSpPr/>
            <p:nvPr/>
          </p:nvSpPr>
          <p:spPr>
            <a:xfrm>
              <a:off x="943723" y="3783775"/>
              <a:ext cx="2379900" cy="674400"/>
            </a:xfrm>
            <a:prstGeom prst="rect">
              <a:avLst/>
            </a:prstGeom>
            <a:solidFill>
              <a:srgbClr val="A72A1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g13ef3501ead_0_203"/>
            <p:cNvSpPr/>
            <p:nvPr/>
          </p:nvSpPr>
          <p:spPr>
            <a:xfrm>
              <a:off x="1632122" y="3783788"/>
              <a:ext cx="674400" cy="674400"/>
            </a:xfrm>
            <a:prstGeom prst="rtTriangle">
              <a:avLst/>
            </a:prstGeom>
            <a:solidFill>
              <a:srgbClr val="BE2F2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g13ef3501ead_0_203"/>
            <p:cNvSpPr/>
            <p:nvPr/>
          </p:nvSpPr>
          <p:spPr>
            <a:xfrm>
              <a:off x="943723" y="3783788"/>
              <a:ext cx="687600" cy="674400"/>
            </a:xfrm>
            <a:prstGeom prst="rtTriangle">
              <a:avLst/>
            </a:prstGeom>
            <a:solidFill>
              <a:srgbClr val="D8382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g13ef3501ead_0_203"/>
            <p:cNvSpPr/>
            <p:nvPr/>
          </p:nvSpPr>
          <p:spPr>
            <a:xfrm>
              <a:off x="3335455" y="3783787"/>
              <a:ext cx="1319100" cy="674400"/>
            </a:xfrm>
            <a:prstGeom prst="rect">
              <a:avLst/>
            </a:prstGeom>
            <a:solidFill>
              <a:srgbClr val="A72A1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2000">
                  <a:solidFill>
                    <a:schemeClr val="lt1"/>
                  </a:solidFill>
                </a:rPr>
                <a:t>Binary Classification</a:t>
              </a:r>
              <a:endParaRPr sz="2000"/>
            </a:p>
          </p:txBody>
        </p:sp>
        <p:sp>
          <p:nvSpPr>
            <p:cNvPr id="506" name="Google Shape;506;g13ef3501ead_0_203"/>
            <p:cNvSpPr/>
            <p:nvPr/>
          </p:nvSpPr>
          <p:spPr>
            <a:xfrm>
              <a:off x="4666383" y="3783775"/>
              <a:ext cx="1007100" cy="674400"/>
            </a:xfrm>
            <a:prstGeom prst="rect">
              <a:avLst/>
            </a:prstGeom>
            <a:solidFill>
              <a:srgbClr val="A72A1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lt1"/>
                  </a:solidFill>
                </a:rPr>
                <a:t>F1</a:t>
              </a:r>
              <a:endParaRPr sz="2000"/>
            </a:p>
          </p:txBody>
        </p:sp>
        <p:sp>
          <p:nvSpPr>
            <p:cNvPr id="507" name="Google Shape;507;g13ef3501ead_0_203"/>
            <p:cNvSpPr/>
            <p:nvPr/>
          </p:nvSpPr>
          <p:spPr>
            <a:xfrm>
              <a:off x="1210848" y="3783832"/>
              <a:ext cx="425700" cy="409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2</a:t>
              </a:r>
              <a:endParaRPr sz="2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08" name="Google Shape;508;g13ef3501ead_0_203"/>
            <p:cNvSpPr/>
            <p:nvPr/>
          </p:nvSpPr>
          <p:spPr>
            <a:xfrm>
              <a:off x="1704727" y="3783822"/>
              <a:ext cx="1630800" cy="674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What inventions have a high probability of licensing success?</a:t>
              </a:r>
              <a:endPara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509" name="Google Shape;509;g13ef3501ead_0_203"/>
          <p:cNvGrpSpPr/>
          <p:nvPr/>
        </p:nvGrpSpPr>
        <p:grpSpPr>
          <a:xfrm>
            <a:off x="577304" y="2688625"/>
            <a:ext cx="9330296" cy="1466226"/>
            <a:chOff x="943723" y="3098497"/>
            <a:chExt cx="6997897" cy="681142"/>
          </a:xfrm>
        </p:grpSpPr>
        <p:sp>
          <p:nvSpPr>
            <p:cNvPr id="510" name="Google Shape;510;g13ef3501ead_0_203"/>
            <p:cNvSpPr/>
            <p:nvPr/>
          </p:nvSpPr>
          <p:spPr>
            <a:xfrm>
              <a:off x="5678420" y="3098561"/>
              <a:ext cx="2263200" cy="674400"/>
            </a:xfrm>
            <a:prstGeom prst="rect">
              <a:avLst/>
            </a:prstGeom>
            <a:solidFill>
              <a:srgbClr val="A72A1E"/>
            </a:solidFill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marL="609600" lvl="0" indent="-4191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Roboto"/>
                <a:buAutoNum type="arabicPeriod"/>
              </a:pPr>
              <a:r>
                <a:rPr lang="en-US" sz="1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Priority Status</a:t>
              </a:r>
              <a:endPara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609600" lvl="0" indent="-4191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Roboto"/>
                <a:buAutoNum type="arabicPeriod"/>
              </a:pPr>
              <a:r>
                <a:rPr lang="en-US" sz="1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Disclosure-Filing Time</a:t>
              </a:r>
              <a:endPara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609600" lvl="0" indent="-4191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Roboto"/>
                <a:buAutoNum type="arabicPeriod"/>
              </a:pPr>
              <a:r>
                <a:rPr lang="en-US" sz="1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Patents in Family </a:t>
              </a:r>
              <a:endPara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11" name="Google Shape;511;g13ef3501ead_0_203"/>
            <p:cNvSpPr/>
            <p:nvPr/>
          </p:nvSpPr>
          <p:spPr>
            <a:xfrm>
              <a:off x="943723" y="3098500"/>
              <a:ext cx="2379900" cy="674400"/>
            </a:xfrm>
            <a:prstGeom prst="rect">
              <a:avLst/>
            </a:prstGeom>
            <a:solidFill>
              <a:srgbClr val="A72A1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g13ef3501ead_0_203"/>
            <p:cNvSpPr/>
            <p:nvPr/>
          </p:nvSpPr>
          <p:spPr>
            <a:xfrm>
              <a:off x="1632122" y="3098513"/>
              <a:ext cx="674400" cy="674400"/>
            </a:xfrm>
            <a:prstGeom prst="rtTriangle">
              <a:avLst/>
            </a:prstGeom>
            <a:solidFill>
              <a:srgbClr val="BE2F2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g13ef3501ead_0_203"/>
            <p:cNvSpPr/>
            <p:nvPr/>
          </p:nvSpPr>
          <p:spPr>
            <a:xfrm>
              <a:off x="943723" y="3098513"/>
              <a:ext cx="687600" cy="674400"/>
            </a:xfrm>
            <a:prstGeom prst="rtTriangle">
              <a:avLst/>
            </a:prstGeom>
            <a:solidFill>
              <a:srgbClr val="D8382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g13ef3501ead_0_203"/>
            <p:cNvSpPr/>
            <p:nvPr/>
          </p:nvSpPr>
          <p:spPr>
            <a:xfrm>
              <a:off x="3328068" y="3105239"/>
              <a:ext cx="1326600" cy="674400"/>
            </a:xfrm>
            <a:prstGeom prst="rect">
              <a:avLst/>
            </a:prstGeom>
            <a:solidFill>
              <a:srgbClr val="A72A1E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lt1"/>
                  </a:solidFill>
                </a:rPr>
                <a:t>Binary Classification</a:t>
              </a:r>
              <a:endParaRPr sz="2000">
                <a:solidFill>
                  <a:schemeClr val="lt1"/>
                </a:solidFill>
              </a:endParaRPr>
            </a:p>
          </p:txBody>
        </p:sp>
        <p:sp>
          <p:nvSpPr>
            <p:cNvPr id="515" name="Google Shape;515;g13ef3501ead_0_203"/>
            <p:cNvSpPr/>
            <p:nvPr/>
          </p:nvSpPr>
          <p:spPr>
            <a:xfrm>
              <a:off x="4666682" y="3098497"/>
              <a:ext cx="1007100" cy="674400"/>
            </a:xfrm>
            <a:prstGeom prst="rect">
              <a:avLst/>
            </a:prstGeom>
            <a:solidFill>
              <a:srgbClr val="A72A1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2000">
                  <a:solidFill>
                    <a:schemeClr val="lt1"/>
                  </a:solidFill>
                </a:rPr>
                <a:t>F1</a:t>
              </a:r>
              <a:endParaRPr sz="2000"/>
            </a:p>
          </p:txBody>
        </p:sp>
        <p:sp>
          <p:nvSpPr>
            <p:cNvPr id="516" name="Google Shape;516;g13ef3501ead_0_203"/>
            <p:cNvSpPr/>
            <p:nvPr/>
          </p:nvSpPr>
          <p:spPr>
            <a:xfrm>
              <a:off x="1210848" y="3098557"/>
              <a:ext cx="425700" cy="409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1</a:t>
              </a:r>
              <a:endParaRPr sz="2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17" name="Google Shape;517;g13ef3501ead_0_203"/>
            <p:cNvSpPr/>
            <p:nvPr/>
          </p:nvSpPr>
          <p:spPr>
            <a:xfrm>
              <a:off x="1704727" y="3098555"/>
              <a:ext cx="1678500" cy="674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Which patents should the Polsky Center select?</a:t>
              </a:r>
              <a:endPara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518" name="Google Shape;518;g13ef3501ead_0_203"/>
          <p:cNvSpPr txBox="1"/>
          <p:nvPr/>
        </p:nvSpPr>
        <p:spPr>
          <a:xfrm>
            <a:off x="2356500" y="5969925"/>
            <a:ext cx="7479000" cy="5448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6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Equal importance on Type I and Type II Error</a:t>
            </a:r>
            <a:endParaRPr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144ffc9cbcf_1_115"/>
          <p:cNvSpPr txBox="1">
            <a:spLocks noGrp="1"/>
          </p:cNvSpPr>
          <p:nvPr>
            <p:ph type="sldNum" idx="12"/>
          </p:nvPr>
        </p:nvSpPr>
        <p:spPr>
          <a:xfrm>
            <a:off x="8540496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  <p:sp>
        <p:nvSpPr>
          <p:cNvPr id="588" name="Google Shape;588;g144ffc9cbcf_1_115"/>
          <p:cNvSpPr txBox="1">
            <a:spLocks noGrp="1"/>
          </p:cNvSpPr>
          <p:nvPr>
            <p:ph type="title"/>
          </p:nvPr>
        </p:nvSpPr>
        <p:spPr>
          <a:xfrm>
            <a:off x="811975" y="651725"/>
            <a:ext cx="8925000" cy="70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 sz="2600"/>
              <a:t>Additional models considered </a:t>
            </a:r>
            <a:endParaRPr sz="2600"/>
          </a:p>
        </p:txBody>
      </p:sp>
      <p:pic>
        <p:nvPicPr>
          <p:cNvPr id="589" name="Google Shape;589;g144ffc9cbcf_1_115"/>
          <p:cNvPicPr preferRelativeResize="0"/>
          <p:nvPr/>
        </p:nvPicPr>
        <p:blipFill rotWithShape="1">
          <a:blip r:embed="rId3">
            <a:alphaModFix/>
          </a:blip>
          <a:srcRect l="764"/>
          <a:stretch/>
        </p:blipFill>
        <p:spPr>
          <a:xfrm>
            <a:off x="683100" y="0"/>
            <a:ext cx="11004001" cy="6326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590" name="Google Shape;590;g144ffc9cbcf_1_115"/>
          <p:cNvGraphicFramePr/>
          <p:nvPr/>
        </p:nvGraphicFramePr>
        <p:xfrm>
          <a:off x="876300" y="1641725"/>
          <a:ext cx="10287000" cy="3840210"/>
        </p:xfrm>
        <a:graphic>
          <a:graphicData uri="http://schemas.openxmlformats.org/drawingml/2006/table">
            <a:tbl>
              <a:tblPr>
                <a:noFill/>
                <a:tableStyleId>{2F928D2E-2C15-4AEA-B24C-340CD7E79C17}</a:tableStyleId>
              </a:tblPr>
              <a:tblGrid>
                <a:gridCol w="2571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71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71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71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Models</a:t>
                      </a:r>
                      <a:endParaRPr sz="2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Train F1 Score</a:t>
                      </a:r>
                      <a:endParaRPr sz="2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dk1"/>
                          </a:solidFill>
                        </a:rPr>
                        <a:t>Test F1 Score</a:t>
                      </a:r>
                      <a:endParaRPr sz="2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CV F1 Score</a:t>
                      </a:r>
                      <a:endParaRPr sz="20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 gridSpan="4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Patenting Models</a:t>
                      </a:r>
                      <a:endParaRPr sz="2000"/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Random Forest 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95.5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93.6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92.7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B6D7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Gradient Boost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97.2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94.1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92.6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XGBoost 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94.9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92.3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91.6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 gridSpan="4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dk1"/>
                          </a:solidFill>
                        </a:rPr>
                        <a:t>Licensing Models</a:t>
                      </a:r>
                      <a:endParaRPr sz="2000"/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Random Forest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99.2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91.9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90.2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Gradient Boost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92.3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91.1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89.7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XGBoost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94.2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89.3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90.3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B6D7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13da0e6ee1e_0_18"/>
          <p:cNvSpPr txBox="1">
            <a:spLocks noGrp="1"/>
          </p:cNvSpPr>
          <p:nvPr>
            <p:ph type="sldNum" idx="12"/>
          </p:nvPr>
        </p:nvSpPr>
        <p:spPr>
          <a:xfrm>
            <a:off x="8540496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  <p:sp>
        <p:nvSpPr>
          <p:cNvPr id="597" name="Google Shape;597;g13da0e6ee1e_0_18"/>
          <p:cNvSpPr txBox="1">
            <a:spLocks noGrp="1"/>
          </p:cNvSpPr>
          <p:nvPr>
            <p:ph type="title"/>
          </p:nvPr>
        </p:nvSpPr>
        <p:spPr>
          <a:xfrm>
            <a:off x="811975" y="651725"/>
            <a:ext cx="8925000" cy="70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200"/>
              <a:t>Patenting model outputs </a:t>
            </a:r>
            <a:endParaRPr sz="2200"/>
          </a:p>
        </p:txBody>
      </p:sp>
      <p:pic>
        <p:nvPicPr>
          <p:cNvPr id="598" name="Google Shape;598;g13da0e6ee1e_0_18"/>
          <p:cNvPicPr preferRelativeResize="0"/>
          <p:nvPr/>
        </p:nvPicPr>
        <p:blipFill rotWithShape="1">
          <a:blip r:embed="rId3">
            <a:alphaModFix/>
          </a:blip>
          <a:srcRect l="764"/>
          <a:stretch/>
        </p:blipFill>
        <p:spPr>
          <a:xfrm>
            <a:off x="683100" y="0"/>
            <a:ext cx="11004001" cy="63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9" name="Google Shape;599;g13da0e6ee1e_0_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62650" y="2438263"/>
            <a:ext cx="3666700" cy="2587172"/>
          </a:xfrm>
          <a:prstGeom prst="rect">
            <a:avLst/>
          </a:prstGeom>
          <a:noFill/>
          <a:ln>
            <a:noFill/>
          </a:ln>
        </p:spPr>
      </p:pic>
      <p:pic>
        <p:nvPicPr>
          <p:cNvPr id="600" name="Google Shape;600;g13da0e6ee1e_0_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03175" y="2466552"/>
            <a:ext cx="3666700" cy="2488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601" name="Google Shape;601;g13da0e6ee1e_0_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2125" y="2234425"/>
            <a:ext cx="3666700" cy="2994850"/>
          </a:xfrm>
          <a:prstGeom prst="rect">
            <a:avLst/>
          </a:prstGeom>
          <a:noFill/>
          <a:ln>
            <a:noFill/>
          </a:ln>
        </p:spPr>
      </p:pic>
      <p:sp>
        <p:nvSpPr>
          <p:cNvPr id="602" name="Google Shape;602;g13da0e6ee1e_0_18"/>
          <p:cNvSpPr txBox="1"/>
          <p:nvPr/>
        </p:nvSpPr>
        <p:spPr>
          <a:xfrm>
            <a:off x="3017250" y="1618300"/>
            <a:ext cx="6157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Avenir"/>
                <a:ea typeface="Avenir"/>
                <a:cs typeface="Avenir"/>
                <a:sym typeface="Avenir"/>
              </a:rPr>
              <a:t>Random Forest Patent Model Outputs</a:t>
            </a:r>
            <a:endParaRPr sz="2400"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1434b1dc828_0_0"/>
          <p:cNvSpPr txBox="1">
            <a:spLocks noGrp="1"/>
          </p:cNvSpPr>
          <p:nvPr>
            <p:ph type="sldNum" idx="12"/>
          </p:nvPr>
        </p:nvSpPr>
        <p:spPr>
          <a:xfrm>
            <a:off x="8540496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  <p:sp>
        <p:nvSpPr>
          <p:cNvPr id="609" name="Google Shape;609;g1434b1dc828_0_0"/>
          <p:cNvSpPr txBox="1">
            <a:spLocks noGrp="1"/>
          </p:cNvSpPr>
          <p:nvPr>
            <p:ph type="title"/>
          </p:nvPr>
        </p:nvSpPr>
        <p:spPr>
          <a:xfrm>
            <a:off x="811975" y="651725"/>
            <a:ext cx="8925000" cy="70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200"/>
              <a:t>Licensing model outputs </a:t>
            </a:r>
            <a:endParaRPr sz="2200"/>
          </a:p>
        </p:txBody>
      </p:sp>
      <p:pic>
        <p:nvPicPr>
          <p:cNvPr id="610" name="Google Shape;610;g1434b1dc828_0_0"/>
          <p:cNvPicPr preferRelativeResize="0"/>
          <p:nvPr/>
        </p:nvPicPr>
        <p:blipFill rotWithShape="1">
          <a:blip r:embed="rId3">
            <a:alphaModFix/>
          </a:blip>
          <a:srcRect l="764"/>
          <a:stretch/>
        </p:blipFill>
        <p:spPr>
          <a:xfrm>
            <a:off x="683100" y="0"/>
            <a:ext cx="11004001" cy="63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1" name="Google Shape;611;g1434b1dc828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263" y="2489289"/>
            <a:ext cx="3666700" cy="2983464"/>
          </a:xfrm>
          <a:prstGeom prst="rect">
            <a:avLst/>
          </a:prstGeom>
          <a:noFill/>
          <a:ln>
            <a:noFill/>
          </a:ln>
        </p:spPr>
      </p:pic>
      <p:pic>
        <p:nvPicPr>
          <p:cNvPr id="612" name="Google Shape;612;g1434b1dc828_0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05588" y="2720405"/>
            <a:ext cx="3765250" cy="2656694"/>
          </a:xfrm>
          <a:prstGeom prst="rect">
            <a:avLst/>
          </a:prstGeom>
          <a:noFill/>
          <a:ln>
            <a:noFill/>
          </a:ln>
        </p:spPr>
      </p:pic>
      <p:pic>
        <p:nvPicPr>
          <p:cNvPr id="613" name="Google Shape;613;g1434b1dc828_0_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121687" y="2821400"/>
            <a:ext cx="3765250" cy="2555688"/>
          </a:xfrm>
          <a:prstGeom prst="rect">
            <a:avLst/>
          </a:prstGeom>
          <a:noFill/>
          <a:ln>
            <a:noFill/>
          </a:ln>
        </p:spPr>
      </p:pic>
      <p:sp>
        <p:nvSpPr>
          <p:cNvPr id="614" name="Google Shape;614;g1434b1dc828_0_0"/>
          <p:cNvSpPr txBox="1"/>
          <p:nvPr/>
        </p:nvSpPr>
        <p:spPr>
          <a:xfrm>
            <a:off x="3109475" y="1761050"/>
            <a:ext cx="6157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Avenir"/>
                <a:ea typeface="Avenir"/>
                <a:cs typeface="Avenir"/>
                <a:sym typeface="Avenir"/>
              </a:rPr>
              <a:t>XGBoost Licensing Model Outputs</a:t>
            </a:r>
            <a:endParaRPr sz="2400"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3ef3501ead_3_6"/>
          <p:cNvSpPr/>
          <p:nvPr/>
        </p:nvSpPr>
        <p:spPr>
          <a:xfrm>
            <a:off x="391050" y="4327013"/>
            <a:ext cx="11409900" cy="1934400"/>
          </a:xfrm>
          <a:prstGeom prst="rect">
            <a:avLst/>
          </a:prstGeom>
          <a:noFill/>
          <a:ln w="19050" cap="flat" cmpd="sng">
            <a:solidFill>
              <a:srgbClr val="45A5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g13ef3501ead_3_6"/>
          <p:cNvSpPr txBox="1">
            <a:spLocks noGrp="1"/>
          </p:cNvSpPr>
          <p:nvPr>
            <p:ph type="title"/>
          </p:nvPr>
        </p:nvSpPr>
        <p:spPr>
          <a:xfrm>
            <a:off x="811975" y="536141"/>
            <a:ext cx="10471721" cy="704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en-US" sz="2600" dirty="0"/>
              <a:t>Goal: Identify inventions that will be patented and licensed </a:t>
            </a:r>
            <a:endParaRPr sz="3500" dirty="0"/>
          </a:p>
        </p:txBody>
      </p:sp>
      <p:sp>
        <p:nvSpPr>
          <p:cNvPr id="129" name="Google Shape;129;g13ef3501ead_3_6"/>
          <p:cNvSpPr txBox="1">
            <a:spLocks noGrp="1"/>
          </p:cNvSpPr>
          <p:nvPr>
            <p:ph type="sldNum" idx="12"/>
          </p:nvPr>
        </p:nvSpPr>
        <p:spPr>
          <a:xfrm>
            <a:off x="8540496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  <p:sp>
        <p:nvSpPr>
          <p:cNvPr id="130" name="Google Shape;130;g13ef3501ead_3_6"/>
          <p:cNvSpPr txBox="1"/>
          <p:nvPr/>
        </p:nvSpPr>
        <p:spPr>
          <a:xfrm>
            <a:off x="1303900" y="1758850"/>
            <a:ext cx="10461300" cy="11690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200" b="1" dirty="0">
                <a:solidFill>
                  <a:srgbClr val="812C34"/>
                </a:solidFill>
                <a:latin typeface="Avenir"/>
                <a:ea typeface="Avenir"/>
                <a:cs typeface="Avenir"/>
                <a:sym typeface="Avenir"/>
              </a:rPr>
              <a:t>BUSINESS PROBLEM</a:t>
            </a:r>
            <a:r>
              <a:rPr lang="en-US" sz="2200" b="1" i="0" u="none" strike="noStrike" cap="none" dirty="0">
                <a:solidFill>
                  <a:srgbClr val="812C34"/>
                </a:solidFill>
                <a:latin typeface="Avenir"/>
                <a:ea typeface="Avenir"/>
                <a:cs typeface="Avenir"/>
                <a:sym typeface="Avenir"/>
              </a:rPr>
              <a:t>:</a:t>
            </a:r>
            <a:endParaRPr sz="2200" b="1" i="0" u="none" strike="noStrike" cap="none" dirty="0">
              <a:solidFill>
                <a:srgbClr val="812C34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marR="0" lvl="0" indent="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100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The Polsky Center has to work with</a:t>
            </a:r>
            <a:r>
              <a:rPr lang="en-US" sz="2100" b="0" i="0" u="none" strike="noStrike" cap="none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</a:t>
            </a:r>
            <a:r>
              <a:rPr lang="en-US" sz="2100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the general </a:t>
            </a:r>
            <a:r>
              <a:rPr lang="en-US" sz="2100" b="0" i="0" u="none" strike="noStrike" cap="none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patenting process that </a:t>
            </a:r>
            <a:r>
              <a:rPr lang="en-US" sz="2100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is</a:t>
            </a:r>
            <a:endParaRPr sz="2100" b="0" i="0" u="none" strike="noStrike" cap="none" dirty="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131" name="Google Shape;131;g13ef3501ead_3_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5725" y="1847600"/>
            <a:ext cx="602650" cy="5605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g13ef3501ead_3_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5725" y="4421088"/>
            <a:ext cx="602650" cy="60265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g13ef3501ead_3_6"/>
          <p:cNvSpPr txBox="1"/>
          <p:nvPr/>
        </p:nvSpPr>
        <p:spPr>
          <a:xfrm>
            <a:off x="1254738" y="3314769"/>
            <a:ext cx="30000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slow </a:t>
            </a:r>
            <a:endParaRPr sz="20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(~6.5 years to issue patent)</a:t>
            </a:r>
            <a:endParaRPr sz="1600"/>
          </a:p>
        </p:txBody>
      </p:sp>
      <p:sp>
        <p:nvSpPr>
          <p:cNvPr id="135" name="Google Shape;135;g13ef3501ead_3_6"/>
          <p:cNvSpPr txBox="1"/>
          <p:nvPr/>
        </p:nvSpPr>
        <p:spPr>
          <a:xfrm>
            <a:off x="4347000" y="3314769"/>
            <a:ext cx="34980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expensive</a:t>
            </a:r>
            <a:endParaRPr sz="20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(~$7,700 to get 1 patent issuance)</a:t>
            </a:r>
            <a:endParaRPr sz="16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36" name="Google Shape;136;g13ef3501ead_3_6"/>
          <p:cNvSpPr txBox="1"/>
          <p:nvPr/>
        </p:nvSpPr>
        <p:spPr>
          <a:xfrm>
            <a:off x="7937238" y="3330219"/>
            <a:ext cx="30000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uncertain </a:t>
            </a:r>
            <a:endParaRPr sz="20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(70% of patents abandoned)</a:t>
            </a:r>
            <a:endParaRPr sz="16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137" name="Google Shape;137;g13ef3501ead_3_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53425" y="2754313"/>
            <a:ext cx="602650" cy="60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g13ef3501ead_3_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94666" y="2799194"/>
            <a:ext cx="602650" cy="5128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g13ef3501ead_3_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135925" y="2754313"/>
            <a:ext cx="602650" cy="60265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g13ef3501ead_3_6"/>
          <p:cNvSpPr txBox="1"/>
          <p:nvPr/>
        </p:nvSpPr>
        <p:spPr>
          <a:xfrm>
            <a:off x="1303900" y="4396638"/>
            <a:ext cx="10461300" cy="171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rgbClr val="45A5DB"/>
                </a:solidFill>
                <a:latin typeface="Avenir"/>
                <a:ea typeface="Avenir"/>
                <a:cs typeface="Avenir"/>
                <a:sym typeface="Avenir"/>
              </a:rPr>
              <a:t>OPPORTUNITY: </a:t>
            </a:r>
            <a:endParaRPr sz="2200" b="1">
              <a:solidFill>
                <a:srgbClr val="45A5DB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Identify successful patent applications and licensable inventions early in the process, saving 6.5 years of resources and $7,700 in per-patent costs spent on inventions that will later be abandoned.</a:t>
            </a:r>
            <a:endParaRPr sz="21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44ffc9cbcf_1_125"/>
          <p:cNvSpPr txBox="1">
            <a:spLocks noGrp="1"/>
          </p:cNvSpPr>
          <p:nvPr>
            <p:ph type="sldNum" idx="12"/>
          </p:nvPr>
        </p:nvSpPr>
        <p:spPr>
          <a:xfrm>
            <a:off x="8540496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  <p:sp>
        <p:nvSpPr>
          <p:cNvPr id="332" name="Google Shape;332;g144ffc9cbcf_1_125"/>
          <p:cNvSpPr txBox="1">
            <a:spLocks noGrp="1"/>
          </p:cNvSpPr>
          <p:nvPr>
            <p:ph type="title"/>
          </p:nvPr>
        </p:nvSpPr>
        <p:spPr>
          <a:xfrm>
            <a:off x="811975" y="651725"/>
            <a:ext cx="8925000" cy="70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200" dirty="0"/>
              <a:t>Modeling outputs give the technology managers immediate recommendations on inventions, simplifying the selection process.</a:t>
            </a:r>
            <a:endParaRPr sz="2200" dirty="0"/>
          </a:p>
        </p:txBody>
      </p:sp>
      <p:pic>
        <p:nvPicPr>
          <p:cNvPr id="333" name="Google Shape;333;g144ffc9cbcf_1_125"/>
          <p:cNvPicPr preferRelativeResize="0"/>
          <p:nvPr/>
        </p:nvPicPr>
        <p:blipFill rotWithShape="1">
          <a:blip r:embed="rId3">
            <a:alphaModFix/>
          </a:blip>
          <a:srcRect l="764"/>
          <a:stretch/>
        </p:blipFill>
        <p:spPr>
          <a:xfrm>
            <a:off x="683100" y="0"/>
            <a:ext cx="11004001" cy="63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g144ffc9cbcf_1_1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99025" y="2234425"/>
            <a:ext cx="3666700" cy="2994850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g144ffc9cbcf_1_125"/>
          <p:cNvSpPr/>
          <p:nvPr/>
        </p:nvSpPr>
        <p:spPr>
          <a:xfrm>
            <a:off x="391050" y="5488650"/>
            <a:ext cx="11409900" cy="943200"/>
          </a:xfrm>
          <a:prstGeom prst="rect">
            <a:avLst/>
          </a:prstGeom>
          <a:noFill/>
          <a:ln w="19050" cap="flat" cmpd="sng">
            <a:solidFill>
              <a:srgbClr val="45A5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" name="Google Shape;336;g144ffc9cbcf_1_125"/>
          <p:cNvSpPr/>
          <p:nvPr/>
        </p:nvSpPr>
        <p:spPr>
          <a:xfrm>
            <a:off x="391050" y="5488650"/>
            <a:ext cx="11409900" cy="943200"/>
          </a:xfrm>
          <a:prstGeom prst="rect">
            <a:avLst/>
          </a:prstGeom>
          <a:noFill/>
          <a:ln w="19050" cap="flat" cmpd="sng">
            <a:solidFill>
              <a:srgbClr val="45A5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37" name="Google Shape;337;g144ffc9cbcf_1_1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5725" y="5658925"/>
            <a:ext cx="602650" cy="602650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g144ffc9cbcf_1_125"/>
          <p:cNvSpPr txBox="1"/>
          <p:nvPr/>
        </p:nvSpPr>
        <p:spPr>
          <a:xfrm>
            <a:off x="1498350" y="5529300"/>
            <a:ext cx="103026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latin typeface="Avenir"/>
                <a:ea typeface="Avenir"/>
                <a:cs typeface="Avenir"/>
                <a:sym typeface="Avenir"/>
              </a:rPr>
              <a:t>The model was able to make these predictions using data available at, or prior to, the associated filing date</a:t>
            </a:r>
            <a:endParaRPr sz="2200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39" name="Google Shape;339;g144ffc9cbcf_1_125"/>
          <p:cNvSpPr txBox="1"/>
          <p:nvPr/>
        </p:nvSpPr>
        <p:spPr>
          <a:xfrm>
            <a:off x="3058950" y="4306200"/>
            <a:ext cx="1194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Avenir"/>
                <a:ea typeface="Avenir"/>
                <a:cs typeface="Avenir"/>
                <a:sym typeface="Avenir"/>
              </a:rPr>
              <a:t>Fund</a:t>
            </a:r>
            <a:endParaRPr b="1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40" name="Google Shape;340;g144ffc9cbcf_1_125"/>
          <p:cNvSpPr txBox="1"/>
          <p:nvPr/>
        </p:nvSpPr>
        <p:spPr>
          <a:xfrm>
            <a:off x="1753650" y="3083100"/>
            <a:ext cx="1436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Avenir"/>
                <a:ea typeface="Avenir"/>
                <a:cs typeface="Avenir"/>
                <a:sym typeface="Avenir"/>
              </a:rPr>
              <a:t>Do Not Fund</a:t>
            </a:r>
            <a:endParaRPr b="1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41" name="Google Shape;341;g144ffc9cbcf_1_125"/>
          <p:cNvSpPr txBox="1"/>
          <p:nvPr/>
        </p:nvSpPr>
        <p:spPr>
          <a:xfrm>
            <a:off x="1299025" y="1821925"/>
            <a:ext cx="39768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Avenir"/>
                <a:ea typeface="Avenir"/>
                <a:cs typeface="Avenir"/>
                <a:sym typeface="Avenir"/>
              </a:rPr>
              <a:t>Should we fund this invention?</a:t>
            </a:r>
            <a:endParaRPr sz="2000"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342" name="Google Shape;342;g144ffc9cbcf_1_1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94338" y="2240114"/>
            <a:ext cx="3666700" cy="2983464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g144ffc9cbcf_1_125"/>
          <p:cNvSpPr txBox="1"/>
          <p:nvPr/>
        </p:nvSpPr>
        <p:spPr>
          <a:xfrm>
            <a:off x="5960300" y="1821925"/>
            <a:ext cx="45348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Avenir"/>
                <a:ea typeface="Avenir"/>
                <a:cs typeface="Avenir"/>
                <a:sym typeface="Avenir"/>
              </a:rPr>
              <a:t>Is this invention likely to be licensed?</a:t>
            </a:r>
            <a:endParaRPr sz="2000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44" name="Google Shape;344;g144ffc9cbcf_1_125"/>
          <p:cNvSpPr txBox="1"/>
          <p:nvPr/>
        </p:nvSpPr>
        <p:spPr>
          <a:xfrm>
            <a:off x="6862400" y="3083100"/>
            <a:ext cx="1436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Avenir"/>
                <a:ea typeface="Avenir"/>
                <a:cs typeface="Avenir"/>
                <a:sym typeface="Avenir"/>
              </a:rPr>
              <a:t>Unlikely</a:t>
            </a:r>
            <a:endParaRPr b="1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45" name="Google Shape;345;g144ffc9cbcf_1_125"/>
          <p:cNvSpPr txBox="1"/>
          <p:nvPr/>
        </p:nvSpPr>
        <p:spPr>
          <a:xfrm>
            <a:off x="8164900" y="4306200"/>
            <a:ext cx="1194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Avenir"/>
                <a:ea typeface="Avenir"/>
                <a:cs typeface="Avenir"/>
                <a:sym typeface="Avenir"/>
              </a:rPr>
              <a:t>Likely</a:t>
            </a:r>
            <a:endParaRPr b="1"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13da0e6ee1e_0_0"/>
          <p:cNvSpPr txBox="1">
            <a:spLocks noGrp="1"/>
          </p:cNvSpPr>
          <p:nvPr>
            <p:ph type="sldNum" idx="12"/>
          </p:nvPr>
        </p:nvSpPr>
        <p:spPr>
          <a:xfrm>
            <a:off x="8540496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  <p:sp>
        <p:nvSpPr>
          <p:cNvPr id="321" name="Google Shape;321;g13da0e6ee1e_0_0"/>
          <p:cNvSpPr txBox="1">
            <a:spLocks noGrp="1"/>
          </p:cNvSpPr>
          <p:nvPr>
            <p:ph type="title"/>
          </p:nvPr>
        </p:nvSpPr>
        <p:spPr>
          <a:xfrm>
            <a:off x="811975" y="651725"/>
            <a:ext cx="8925000" cy="70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53846"/>
              <a:buNone/>
            </a:pPr>
            <a:r>
              <a:rPr lang="en-US" sz="2600"/>
              <a:t>Models increasing generalizability and equally addressing Type I and Type II errors  were selected </a:t>
            </a:r>
            <a:endParaRPr sz="2600"/>
          </a:p>
        </p:txBody>
      </p:sp>
      <p:pic>
        <p:nvPicPr>
          <p:cNvPr id="322" name="Google Shape;322;g13da0e6ee1e_0_0"/>
          <p:cNvPicPr preferRelativeResize="0"/>
          <p:nvPr/>
        </p:nvPicPr>
        <p:blipFill rotWithShape="1">
          <a:blip r:embed="rId3">
            <a:alphaModFix/>
          </a:blip>
          <a:srcRect l="764"/>
          <a:stretch/>
        </p:blipFill>
        <p:spPr>
          <a:xfrm>
            <a:off x="683100" y="0"/>
            <a:ext cx="11004001" cy="6326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23" name="Google Shape;323;g13da0e6ee1e_0_0"/>
          <p:cNvGraphicFramePr/>
          <p:nvPr/>
        </p:nvGraphicFramePr>
        <p:xfrm>
          <a:off x="876300" y="1892313"/>
          <a:ext cx="10287000" cy="2877375"/>
        </p:xfrm>
        <a:graphic>
          <a:graphicData uri="http://schemas.openxmlformats.org/drawingml/2006/table">
            <a:tbl>
              <a:tblPr>
                <a:noFill/>
                <a:tableStyleId>{2F928D2E-2C15-4AEA-B24C-340CD7E79C17}</a:tableStyleId>
              </a:tblPr>
              <a:tblGrid>
                <a:gridCol w="2571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71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71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71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75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dk1"/>
                          </a:solidFill>
                        </a:rPr>
                        <a:t>Models</a:t>
                      </a:r>
                      <a:endParaRPr sz="20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dk1"/>
                          </a:solidFill>
                        </a:rPr>
                        <a:t>Train F1 Score</a:t>
                      </a:r>
                      <a:endParaRPr sz="20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dk1"/>
                          </a:solidFill>
                        </a:rPr>
                        <a:t>Test F1 Score</a:t>
                      </a:r>
                      <a:endParaRPr sz="20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dk1"/>
                          </a:solidFill>
                        </a:rPr>
                        <a:t>CV F1 Score</a:t>
                      </a:r>
                      <a:endParaRPr sz="20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5475">
                <a:tc gridSpan="4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lt1"/>
                          </a:solidFill>
                        </a:rPr>
                        <a:t>Patenting Model</a:t>
                      </a:r>
                      <a:endParaRPr sz="20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B02C2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5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Random Forest </a:t>
                      </a:r>
                      <a:endParaRPr sz="2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95.5</a:t>
                      </a:r>
                      <a:endParaRPr sz="2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93.6</a:t>
                      </a:r>
                      <a:endParaRPr sz="2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92.7</a:t>
                      </a:r>
                      <a:endParaRPr sz="2000"/>
                    </a:p>
                  </a:txBody>
                  <a:tcPr marL="91425" marR="91425" marT="91425" marB="91425">
                    <a:solidFill>
                      <a:srgbClr val="B6D7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5475">
                <a:tc gridSpan="4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lt1"/>
                          </a:solidFill>
                        </a:rPr>
                        <a:t>Licensing Models</a:t>
                      </a:r>
                      <a:endParaRPr sz="20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02C2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5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XGBoost </a:t>
                      </a:r>
                      <a:endParaRPr sz="2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94.2</a:t>
                      </a:r>
                      <a:endParaRPr sz="2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89.3</a:t>
                      </a:r>
                      <a:endParaRPr sz="2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90.3</a:t>
                      </a:r>
                      <a:endParaRPr sz="2000"/>
                    </a:p>
                  </a:txBody>
                  <a:tcPr marL="91425" marR="91425" marT="91425" marB="91425">
                    <a:solidFill>
                      <a:srgbClr val="B6D7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24" name="Google Shape;324;g13da0e6ee1e_0_0"/>
          <p:cNvSpPr txBox="1"/>
          <p:nvPr/>
        </p:nvSpPr>
        <p:spPr>
          <a:xfrm>
            <a:off x="908550" y="5383000"/>
            <a:ext cx="10044600" cy="12222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Font typeface="Avenir"/>
              <a:buAutoNum type="arabicPeriod"/>
            </a:pPr>
            <a:r>
              <a:rPr lang="en-US" sz="2200">
                <a:latin typeface="Avenir"/>
                <a:ea typeface="Avenir"/>
                <a:cs typeface="Avenir"/>
                <a:sym typeface="Avenir"/>
              </a:rPr>
              <a:t>Models are selected based on cross validation (CV) F1 score</a:t>
            </a:r>
            <a:endParaRPr sz="2200">
              <a:latin typeface="Avenir"/>
              <a:ea typeface="Avenir"/>
              <a:cs typeface="Avenir"/>
              <a:sym typeface="Avenir"/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Font typeface="Avenir"/>
              <a:buAutoNum type="arabicPeriod"/>
            </a:pPr>
            <a:r>
              <a:rPr lang="en-US" sz="2200">
                <a:latin typeface="Avenir"/>
                <a:ea typeface="Avenir"/>
                <a:cs typeface="Avenir"/>
                <a:sym typeface="Avenir"/>
              </a:rPr>
              <a:t>Models are tuned to minimize gap between train, test and CV scores</a:t>
            </a:r>
            <a:endParaRPr sz="2200">
              <a:latin typeface="Avenir"/>
              <a:ea typeface="Avenir"/>
              <a:cs typeface="Avenir"/>
              <a:sym typeface="Avenir"/>
            </a:endParaRPr>
          </a:p>
          <a:p>
            <a:pPr marL="457200" lvl="0" indent="-3683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Font typeface="Avenir"/>
              <a:buAutoNum type="arabicPeriod"/>
            </a:pPr>
            <a:r>
              <a:rPr lang="en-US" sz="2200">
                <a:latin typeface="Avenir"/>
                <a:ea typeface="Avenir"/>
                <a:cs typeface="Avenir"/>
                <a:sym typeface="Avenir"/>
              </a:rPr>
              <a:t>Generalizable models will be more receptive to new Polsky Center Data</a:t>
            </a:r>
            <a:r>
              <a:rPr lang="en-US" sz="26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</a:t>
            </a:r>
            <a:endParaRPr sz="2200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25" name="Google Shape;325;g13da0e6ee1e_0_0"/>
          <p:cNvSpPr txBox="1"/>
          <p:nvPr/>
        </p:nvSpPr>
        <p:spPr>
          <a:xfrm>
            <a:off x="876300" y="4963425"/>
            <a:ext cx="49260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latin typeface="Avenir"/>
                <a:ea typeface="Avenir"/>
                <a:cs typeface="Avenir"/>
                <a:sym typeface="Avenir"/>
              </a:rPr>
              <a:t>Model Selection Methodology</a:t>
            </a:r>
            <a:endParaRPr sz="2200" b="1"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13da0e6ee1e_0_26"/>
          <p:cNvSpPr txBox="1">
            <a:spLocks noGrp="1"/>
          </p:cNvSpPr>
          <p:nvPr>
            <p:ph type="sldNum" idx="12"/>
          </p:nvPr>
        </p:nvSpPr>
        <p:spPr>
          <a:xfrm>
            <a:off x="8540496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  <p:sp>
        <p:nvSpPr>
          <p:cNvPr id="352" name="Google Shape;352;g13da0e6ee1e_0_26"/>
          <p:cNvSpPr txBox="1">
            <a:spLocks noGrp="1"/>
          </p:cNvSpPr>
          <p:nvPr>
            <p:ph type="title"/>
          </p:nvPr>
        </p:nvSpPr>
        <p:spPr>
          <a:xfrm>
            <a:off x="811975" y="651725"/>
            <a:ext cx="8925000" cy="70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53846"/>
              <a:buNone/>
            </a:pPr>
            <a:r>
              <a:rPr lang="en-US" sz="2600"/>
              <a:t>Feature importance gives the Polsky Center insight on how to move inventions from “No Fund” to “Fund”</a:t>
            </a:r>
            <a:endParaRPr sz="2600"/>
          </a:p>
        </p:txBody>
      </p:sp>
      <p:pic>
        <p:nvPicPr>
          <p:cNvPr id="353" name="Google Shape;353;g13da0e6ee1e_0_26"/>
          <p:cNvPicPr preferRelativeResize="0"/>
          <p:nvPr/>
        </p:nvPicPr>
        <p:blipFill rotWithShape="1">
          <a:blip r:embed="rId3">
            <a:alphaModFix/>
          </a:blip>
          <a:srcRect l="764"/>
          <a:stretch/>
        </p:blipFill>
        <p:spPr>
          <a:xfrm>
            <a:off x="683100" y="0"/>
            <a:ext cx="11004001" cy="63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g13da0e6ee1e_0_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3100" y="1675946"/>
            <a:ext cx="5393849" cy="2994579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g13da0e6ee1e_0_26"/>
          <p:cNvSpPr txBox="1"/>
          <p:nvPr/>
        </p:nvSpPr>
        <p:spPr>
          <a:xfrm>
            <a:off x="683100" y="4897075"/>
            <a:ext cx="11004000" cy="15393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Font typeface="Avenir"/>
              <a:buChar char="●"/>
            </a:pPr>
            <a:r>
              <a:rPr lang="en-US" sz="2200">
                <a:latin typeface="Avenir"/>
                <a:ea typeface="Avenir"/>
                <a:cs typeface="Avenir"/>
                <a:sym typeface="Avenir"/>
              </a:rPr>
              <a:t>Feature Importance shows how to improve the efficiency and effectiveness of a predictive model on the problem.</a:t>
            </a:r>
            <a:endParaRPr sz="2200">
              <a:latin typeface="Avenir"/>
              <a:ea typeface="Avenir"/>
              <a:cs typeface="Avenir"/>
              <a:sym typeface="Avenir"/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Font typeface="Avenir"/>
              <a:buChar char="●"/>
            </a:pPr>
            <a:r>
              <a:rPr lang="en-US" sz="2200">
                <a:latin typeface="Avenir"/>
                <a:ea typeface="Avenir"/>
                <a:cs typeface="Avenir"/>
                <a:sym typeface="Avenir"/>
              </a:rPr>
              <a:t>These are parameters that can be tuned to go from “No Fund” to “Fund”, unlocking the black box associated with modeling</a:t>
            </a:r>
            <a:endParaRPr sz="2200"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356" name="Google Shape;356;g13da0e6ee1e_0_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93250" y="1660437"/>
            <a:ext cx="5393850" cy="302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144ffc9cbcf_1_148"/>
          <p:cNvSpPr txBox="1">
            <a:spLocks noGrp="1"/>
          </p:cNvSpPr>
          <p:nvPr>
            <p:ph type="sldNum" idx="12"/>
          </p:nvPr>
        </p:nvSpPr>
        <p:spPr>
          <a:xfrm>
            <a:off x="8540496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  <p:sp>
        <p:nvSpPr>
          <p:cNvPr id="363" name="Google Shape;363;g144ffc9cbcf_1_148"/>
          <p:cNvSpPr txBox="1">
            <a:spLocks noGrp="1"/>
          </p:cNvSpPr>
          <p:nvPr>
            <p:ph type="title"/>
          </p:nvPr>
        </p:nvSpPr>
        <p:spPr>
          <a:xfrm>
            <a:off x="811975" y="651725"/>
            <a:ext cx="8925000" cy="70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53846"/>
              <a:buNone/>
            </a:pPr>
            <a:r>
              <a:rPr lang="en-US" sz="2600" dirty="0"/>
              <a:t>A refined selection process saves the TTO resources spent manually selecting inventions</a:t>
            </a:r>
            <a:endParaRPr sz="2600" dirty="0"/>
          </a:p>
        </p:txBody>
      </p:sp>
      <p:pic>
        <p:nvPicPr>
          <p:cNvPr id="364" name="Google Shape;364;g144ffc9cbcf_1_148"/>
          <p:cNvPicPr preferRelativeResize="0"/>
          <p:nvPr/>
        </p:nvPicPr>
        <p:blipFill rotWithShape="1">
          <a:blip r:embed="rId3">
            <a:alphaModFix/>
          </a:blip>
          <a:srcRect l="764"/>
          <a:stretch/>
        </p:blipFill>
        <p:spPr>
          <a:xfrm>
            <a:off x="683100" y="0"/>
            <a:ext cx="11004001" cy="632675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g144ffc9cbcf_1_148"/>
          <p:cNvSpPr txBox="1"/>
          <p:nvPr/>
        </p:nvSpPr>
        <p:spPr>
          <a:xfrm>
            <a:off x="1265300" y="1858950"/>
            <a:ext cx="9054000" cy="350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533400" lvl="0" indent="-457200" algn="l" rtl="0">
              <a:spcBef>
                <a:spcPts val="0"/>
              </a:spcBef>
              <a:spcAft>
                <a:spcPts val="0"/>
              </a:spcAft>
              <a:buSzPts val="2400"/>
              <a:buFont typeface="+mj-lt"/>
              <a:buAutoNum type="arabicPeriod"/>
            </a:pPr>
            <a:r>
              <a:rPr lang="en-US" sz="2400" dirty="0">
                <a:solidFill>
                  <a:srgbClr val="45A5DB"/>
                </a:solidFill>
                <a:latin typeface="Avenir"/>
                <a:ea typeface="Avenir"/>
                <a:cs typeface="Avenir"/>
                <a:sym typeface="Avenir"/>
              </a:rPr>
              <a:t>Identify </a:t>
            </a:r>
            <a:r>
              <a:rPr lang="en-US" sz="2400" dirty="0">
                <a:latin typeface="Avenir"/>
                <a:ea typeface="Avenir"/>
                <a:cs typeface="Avenir"/>
                <a:sym typeface="Avenir"/>
              </a:rPr>
              <a:t>the new cohort of perspective inventions </a:t>
            </a:r>
            <a:endParaRPr sz="2400" dirty="0">
              <a:latin typeface="Avenir"/>
              <a:ea typeface="Avenir"/>
              <a:cs typeface="Avenir"/>
              <a:sym typeface="Avenir"/>
            </a:endParaRPr>
          </a:p>
          <a:p>
            <a:pPr marL="914400" lvl="0" indent="-4572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sz="2400" dirty="0">
              <a:latin typeface="Avenir"/>
              <a:ea typeface="Avenir"/>
              <a:cs typeface="Avenir"/>
              <a:sym typeface="Avenir"/>
            </a:endParaRPr>
          </a:p>
          <a:p>
            <a:pPr marL="533400" lvl="0" indent="-457200" algn="l" rtl="0">
              <a:spcBef>
                <a:spcPts val="0"/>
              </a:spcBef>
              <a:spcAft>
                <a:spcPts val="0"/>
              </a:spcAft>
              <a:buSzPts val="2400"/>
              <a:buFont typeface="+mj-lt"/>
              <a:buAutoNum type="arabicPeriod"/>
            </a:pPr>
            <a:r>
              <a:rPr lang="en-US" sz="2400" dirty="0">
                <a:solidFill>
                  <a:srgbClr val="45A5DB"/>
                </a:solidFill>
                <a:latin typeface="Avenir"/>
                <a:ea typeface="Avenir"/>
                <a:cs typeface="Avenir"/>
                <a:sym typeface="Avenir"/>
              </a:rPr>
              <a:t>Run </a:t>
            </a:r>
            <a:r>
              <a:rPr lang="en-US" sz="2400" dirty="0">
                <a:latin typeface="Avenir"/>
                <a:ea typeface="Avenir"/>
                <a:cs typeface="Avenir"/>
                <a:sym typeface="Avenir"/>
              </a:rPr>
              <a:t>invention prospects through modeling </a:t>
            </a:r>
            <a:endParaRPr sz="2400" dirty="0">
              <a:latin typeface="Avenir"/>
              <a:ea typeface="Avenir"/>
              <a:cs typeface="Avenir"/>
              <a:sym typeface="Avenir"/>
            </a:endParaRPr>
          </a:p>
          <a:p>
            <a:pPr marL="914400" lvl="0" indent="-4572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sz="2400" dirty="0">
              <a:latin typeface="Avenir"/>
              <a:ea typeface="Avenir"/>
              <a:cs typeface="Avenir"/>
              <a:sym typeface="Avenir"/>
            </a:endParaRPr>
          </a:p>
          <a:p>
            <a:pPr marL="533400" lvl="0" indent="-457200" algn="l" rtl="0">
              <a:spcBef>
                <a:spcPts val="0"/>
              </a:spcBef>
              <a:spcAft>
                <a:spcPts val="0"/>
              </a:spcAft>
              <a:buSzPts val="2400"/>
              <a:buFont typeface="+mj-lt"/>
              <a:buAutoNum type="arabicPeriod"/>
            </a:pPr>
            <a:r>
              <a:rPr lang="en-US" sz="2400" dirty="0">
                <a:solidFill>
                  <a:srgbClr val="45A5DB"/>
                </a:solidFill>
                <a:latin typeface="Avenir"/>
                <a:ea typeface="Avenir"/>
                <a:cs typeface="Avenir"/>
                <a:sym typeface="Avenir"/>
              </a:rPr>
              <a:t>Select </a:t>
            </a:r>
            <a:r>
              <a:rPr lang="en-US" sz="2400" dirty="0">
                <a:latin typeface="Avenir"/>
                <a:ea typeface="Avenir"/>
                <a:cs typeface="Avenir"/>
                <a:sym typeface="Avenir"/>
              </a:rPr>
              <a:t>inventions based on patenting and licensing selections </a:t>
            </a:r>
            <a:endParaRPr sz="2400" dirty="0">
              <a:latin typeface="Avenir"/>
              <a:ea typeface="Avenir"/>
              <a:cs typeface="Avenir"/>
              <a:sym typeface="Avenir"/>
            </a:endParaRPr>
          </a:p>
          <a:p>
            <a:pPr marL="914400" lvl="0" indent="-4572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sz="2400" dirty="0">
              <a:latin typeface="Avenir"/>
              <a:ea typeface="Avenir"/>
              <a:cs typeface="Avenir"/>
              <a:sym typeface="Avenir"/>
            </a:endParaRPr>
          </a:p>
          <a:p>
            <a:pPr marL="533400" lvl="0" indent="-457200" algn="l" rtl="0">
              <a:spcBef>
                <a:spcPts val="0"/>
              </a:spcBef>
              <a:spcAft>
                <a:spcPts val="0"/>
              </a:spcAft>
              <a:buSzPts val="2400"/>
              <a:buFont typeface="+mj-lt"/>
              <a:buAutoNum type="arabicPeriod"/>
            </a:pPr>
            <a:r>
              <a:rPr lang="en-US" sz="2400" dirty="0">
                <a:solidFill>
                  <a:srgbClr val="45A5DB"/>
                </a:solidFill>
                <a:latin typeface="Avenir"/>
                <a:ea typeface="Avenir"/>
                <a:cs typeface="Avenir"/>
                <a:sym typeface="Avenir"/>
              </a:rPr>
              <a:t>Extract </a:t>
            </a:r>
            <a:r>
              <a:rPr lang="en-US" sz="2400" dirty="0">
                <a:latin typeface="Avenir"/>
                <a:ea typeface="Avenir"/>
                <a:cs typeface="Avenir"/>
                <a:sym typeface="Avenir"/>
              </a:rPr>
              <a:t>key features to work with inventors on optimized invention characteristics</a:t>
            </a:r>
            <a:endParaRPr sz="2400" dirty="0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66" name="Google Shape;366;g144ffc9cbcf_1_148"/>
          <p:cNvSpPr/>
          <p:nvPr/>
        </p:nvSpPr>
        <p:spPr>
          <a:xfrm>
            <a:off x="391050" y="5488650"/>
            <a:ext cx="11409900" cy="943200"/>
          </a:xfrm>
          <a:prstGeom prst="rect">
            <a:avLst/>
          </a:prstGeom>
          <a:noFill/>
          <a:ln w="19050" cap="flat" cmpd="sng">
            <a:solidFill>
              <a:srgbClr val="45A5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67" name="Google Shape;367;g144ffc9cbcf_1_1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5725" y="5658925"/>
            <a:ext cx="602650" cy="60265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g144ffc9cbcf_1_148"/>
          <p:cNvSpPr txBox="1"/>
          <p:nvPr/>
        </p:nvSpPr>
        <p:spPr>
          <a:xfrm>
            <a:off x="1498350" y="5529300"/>
            <a:ext cx="103026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>
                <a:latin typeface="Avenir"/>
                <a:ea typeface="Avenir"/>
                <a:cs typeface="Avenir"/>
                <a:sym typeface="Avenir"/>
              </a:rPr>
              <a:t>Deliverables include a script to complete steps 2-4 above and a modeling analysis script to ensure models are optimized as new data becomes available</a:t>
            </a:r>
            <a:endParaRPr sz="2200" dirty="0"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13ef3501ead_1_0"/>
          <p:cNvSpPr txBox="1">
            <a:spLocks noGrp="1"/>
          </p:cNvSpPr>
          <p:nvPr>
            <p:ph type="title"/>
          </p:nvPr>
        </p:nvSpPr>
        <p:spPr>
          <a:xfrm>
            <a:off x="811975" y="651725"/>
            <a:ext cx="8925000" cy="704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dirty="0"/>
              <a:t>A refined selection process saves the TTO time, money and resources, allowing for more success invention funding</a:t>
            </a:r>
            <a:endParaRPr sz="2600" dirty="0"/>
          </a:p>
        </p:txBody>
      </p:sp>
      <p:sp>
        <p:nvSpPr>
          <p:cNvPr id="375" name="Google Shape;375;g13ef3501ead_1_0"/>
          <p:cNvSpPr txBox="1">
            <a:spLocks noGrp="1"/>
          </p:cNvSpPr>
          <p:nvPr>
            <p:ph type="sldNum" idx="12"/>
          </p:nvPr>
        </p:nvSpPr>
        <p:spPr>
          <a:xfrm>
            <a:off x="8540496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  <p:pic>
        <p:nvPicPr>
          <p:cNvPr id="376" name="Google Shape;376;g13ef3501ead_1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8850" y="13125"/>
            <a:ext cx="11108127" cy="562400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g13ef3501ead_1_0"/>
          <p:cNvSpPr txBox="1"/>
          <p:nvPr/>
        </p:nvSpPr>
        <p:spPr>
          <a:xfrm>
            <a:off x="8540496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rPr>
              <a:t>24</a:t>
            </a:fld>
            <a:endParaRPr sz="1200">
              <a:solidFill>
                <a:srgbClr val="888888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78" name="Google Shape;378;g13ef3501ead_1_0"/>
          <p:cNvSpPr/>
          <p:nvPr/>
        </p:nvSpPr>
        <p:spPr>
          <a:xfrm>
            <a:off x="4244267" y="2240122"/>
            <a:ext cx="3386700" cy="3386700"/>
          </a:xfrm>
          <a:prstGeom prst="donut">
            <a:avLst>
              <a:gd name="adj" fmla="val 16067"/>
            </a:avLst>
          </a:prstGeom>
          <a:solidFill>
            <a:srgbClr val="000000">
              <a:alpha val="1076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9" name="Google Shape;379;g13ef3501ead_1_0"/>
          <p:cNvGrpSpPr/>
          <p:nvPr/>
        </p:nvGrpSpPr>
        <p:grpSpPr>
          <a:xfrm>
            <a:off x="1144646" y="2439250"/>
            <a:ext cx="3519459" cy="892778"/>
            <a:chOff x="972809" y="1315120"/>
            <a:chExt cx="2639660" cy="669600"/>
          </a:xfrm>
        </p:grpSpPr>
        <p:cxnSp>
          <p:nvCxnSpPr>
            <p:cNvPr id="380" name="Google Shape;380;g13ef3501ead_1_0"/>
            <p:cNvCxnSpPr/>
            <p:nvPr/>
          </p:nvCxnSpPr>
          <p:spPr>
            <a:xfrm>
              <a:off x="3178969" y="1638300"/>
              <a:ext cx="433500" cy="252300"/>
            </a:xfrm>
            <a:prstGeom prst="straightConnector1">
              <a:avLst/>
            </a:prstGeom>
            <a:noFill/>
            <a:ln w="19050" cap="flat" cmpd="sng">
              <a:solidFill>
                <a:srgbClr val="EDA29B"/>
              </a:solidFill>
              <a:prstDash val="solid"/>
              <a:round/>
              <a:headEnd type="oval" w="med" len="med"/>
              <a:tailEnd type="none" w="sm" len="sm"/>
            </a:ln>
          </p:spPr>
        </p:cxnSp>
        <p:sp>
          <p:nvSpPr>
            <p:cNvPr id="381" name="Google Shape;381;g13ef3501ead_1_0"/>
            <p:cNvSpPr txBox="1"/>
            <p:nvPr/>
          </p:nvSpPr>
          <p:spPr>
            <a:xfrm>
              <a:off x="972809" y="1315120"/>
              <a:ext cx="2203200" cy="66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>
                  <a:latin typeface="Roboto"/>
                  <a:ea typeface="Roboto"/>
                  <a:cs typeface="Roboto"/>
                  <a:sym typeface="Roboto"/>
                </a:rPr>
                <a:t>Cost Savings</a:t>
              </a:r>
              <a:endParaRPr sz="3000"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800"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100" b="1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82" name="Google Shape;382;g13ef3501ead_1_0"/>
          <p:cNvGrpSpPr/>
          <p:nvPr/>
        </p:nvGrpSpPr>
        <p:grpSpPr>
          <a:xfrm>
            <a:off x="3811500" y="5399203"/>
            <a:ext cx="4222294" cy="1256507"/>
            <a:chOff x="2972999" y="3535140"/>
            <a:chExt cx="3166800" cy="942404"/>
          </a:xfrm>
        </p:grpSpPr>
        <p:cxnSp>
          <p:nvCxnSpPr>
            <p:cNvPr id="383" name="Google Shape;383;g13ef3501ead_1_0"/>
            <p:cNvCxnSpPr/>
            <p:nvPr/>
          </p:nvCxnSpPr>
          <p:spPr>
            <a:xfrm rot="10800000">
              <a:off x="4556399" y="3535140"/>
              <a:ext cx="0" cy="460500"/>
            </a:xfrm>
            <a:prstGeom prst="straightConnector1">
              <a:avLst/>
            </a:prstGeom>
            <a:noFill/>
            <a:ln w="19050" cap="flat" cmpd="sng">
              <a:solidFill>
                <a:srgbClr val="D83829"/>
              </a:solidFill>
              <a:prstDash val="solid"/>
              <a:round/>
              <a:headEnd type="oval" w="med" len="med"/>
              <a:tailEnd type="none" w="sm" len="sm"/>
            </a:ln>
          </p:spPr>
        </p:cxnSp>
        <p:sp>
          <p:nvSpPr>
            <p:cNvPr id="384" name="Google Shape;384;g13ef3501ead_1_0"/>
            <p:cNvSpPr txBox="1"/>
            <p:nvPr/>
          </p:nvSpPr>
          <p:spPr>
            <a:xfrm>
              <a:off x="2972999" y="4027844"/>
              <a:ext cx="3166800" cy="44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>
                  <a:latin typeface="Roboto"/>
                  <a:ea typeface="Roboto"/>
                  <a:cs typeface="Roboto"/>
                  <a:sym typeface="Roboto"/>
                </a:rPr>
                <a:t>Increased Throughput</a:t>
              </a:r>
              <a:endParaRPr sz="3000"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800"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100" b="1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385" name="Google Shape;385;g13ef3501ead_1_0"/>
          <p:cNvSpPr txBox="1"/>
          <p:nvPr/>
        </p:nvSpPr>
        <p:spPr>
          <a:xfrm>
            <a:off x="4975311" y="3427747"/>
            <a:ext cx="1924800" cy="107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Polsky Center refined invention selection process</a:t>
            </a:r>
            <a:endParaRPr sz="1600">
              <a:highlight>
                <a:srgbClr val="FFFFFF"/>
              </a:highlight>
            </a:endParaRPr>
          </a:p>
        </p:txBody>
      </p:sp>
      <p:grpSp>
        <p:nvGrpSpPr>
          <p:cNvPr id="386" name="Google Shape;386;g13ef3501ead_1_0"/>
          <p:cNvGrpSpPr/>
          <p:nvPr/>
        </p:nvGrpSpPr>
        <p:grpSpPr>
          <a:xfrm>
            <a:off x="7203841" y="2439250"/>
            <a:ext cx="4331365" cy="892778"/>
            <a:chOff x="5517319" y="1315120"/>
            <a:chExt cx="3248605" cy="669600"/>
          </a:xfrm>
        </p:grpSpPr>
        <p:cxnSp>
          <p:nvCxnSpPr>
            <p:cNvPr id="387" name="Google Shape;387;g13ef3501ead_1_0"/>
            <p:cNvCxnSpPr/>
            <p:nvPr/>
          </p:nvCxnSpPr>
          <p:spPr>
            <a:xfrm flipH="1">
              <a:off x="5517319" y="1638300"/>
              <a:ext cx="433500" cy="252300"/>
            </a:xfrm>
            <a:prstGeom prst="straightConnector1">
              <a:avLst/>
            </a:prstGeom>
            <a:noFill/>
            <a:ln w="19050" cap="flat" cmpd="sng">
              <a:solidFill>
                <a:srgbClr val="802017"/>
              </a:solidFill>
              <a:prstDash val="solid"/>
              <a:round/>
              <a:headEnd type="oval" w="med" len="med"/>
              <a:tailEnd type="none" w="sm" len="sm"/>
            </a:ln>
          </p:spPr>
        </p:cxnSp>
        <p:sp>
          <p:nvSpPr>
            <p:cNvPr id="388" name="Google Shape;388;g13ef3501ead_1_0"/>
            <p:cNvSpPr txBox="1"/>
            <p:nvPr/>
          </p:nvSpPr>
          <p:spPr>
            <a:xfrm>
              <a:off x="5962124" y="1315120"/>
              <a:ext cx="2803800" cy="66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>
                  <a:latin typeface="Roboto"/>
                  <a:ea typeface="Roboto"/>
                  <a:cs typeface="Roboto"/>
                  <a:sym typeface="Roboto"/>
                </a:rPr>
                <a:t>Explainable A.I.</a:t>
              </a:r>
              <a:endParaRPr sz="3000"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800"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100" b="1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389" name="Google Shape;389;g13ef3501ead_1_0"/>
          <p:cNvSpPr/>
          <p:nvPr/>
        </p:nvSpPr>
        <p:spPr>
          <a:xfrm rot="1800095">
            <a:off x="4140717" y="2134372"/>
            <a:ext cx="3587828" cy="3587828"/>
          </a:xfrm>
          <a:prstGeom prst="blockArc">
            <a:avLst>
              <a:gd name="adj1" fmla="val 14414370"/>
              <a:gd name="adj2" fmla="val 694"/>
              <a:gd name="adj3" fmla="val 9562"/>
            </a:avLst>
          </a:prstGeom>
          <a:solidFill>
            <a:srgbClr val="802017"/>
          </a:solidFill>
          <a:ln>
            <a:noFill/>
          </a:ln>
          <a:effectLst>
            <a:outerShdw blurRad="71438" dist="9525" dir="5400000" algn="bl" rotWithShape="0">
              <a:srgbClr val="000000">
                <a:alpha val="4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" name="Google Shape;390;g13ef3501ead_1_0"/>
          <p:cNvSpPr/>
          <p:nvPr/>
        </p:nvSpPr>
        <p:spPr>
          <a:xfrm rot="-1800095" flipH="1">
            <a:off x="4143634" y="2134372"/>
            <a:ext cx="3587828" cy="3587828"/>
          </a:xfrm>
          <a:prstGeom prst="blockArc">
            <a:avLst>
              <a:gd name="adj1" fmla="val 14348563"/>
              <a:gd name="adj2" fmla="val 21472873"/>
              <a:gd name="adj3" fmla="val 9381"/>
            </a:avLst>
          </a:prstGeom>
          <a:solidFill>
            <a:srgbClr val="EDA29B"/>
          </a:solidFill>
          <a:ln>
            <a:noFill/>
          </a:ln>
          <a:effectLst>
            <a:outerShdw blurRad="71438" dist="9525" dir="5400000" algn="bl" rotWithShape="0">
              <a:srgbClr val="000000">
                <a:alpha val="4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g13ef3501ead_1_0"/>
          <p:cNvSpPr/>
          <p:nvPr/>
        </p:nvSpPr>
        <p:spPr>
          <a:xfrm rot="-8100000">
            <a:off x="5691291" y="2055828"/>
            <a:ext cx="484085" cy="484085"/>
          </a:xfrm>
          <a:prstGeom prst="rtTriangle">
            <a:avLst/>
          </a:prstGeom>
          <a:solidFill>
            <a:srgbClr val="EDA29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" name="Google Shape;392;g13ef3501ead_1_0"/>
          <p:cNvSpPr/>
          <p:nvPr/>
        </p:nvSpPr>
        <p:spPr>
          <a:xfrm rot="-9000757" flipH="1">
            <a:off x="4142205" y="2132211"/>
            <a:ext cx="3586968" cy="3586968"/>
          </a:xfrm>
          <a:prstGeom prst="blockArc">
            <a:avLst>
              <a:gd name="adj1" fmla="val 14316164"/>
              <a:gd name="adj2" fmla="val 21502663"/>
              <a:gd name="adj3" fmla="val 9415"/>
            </a:avLst>
          </a:prstGeom>
          <a:solidFill>
            <a:srgbClr val="D83829"/>
          </a:solidFill>
          <a:ln>
            <a:noFill/>
          </a:ln>
          <a:effectLst>
            <a:outerShdw blurRad="71438" dist="9525" dir="5400000" algn="bl" rotWithShape="0">
              <a:srgbClr val="000000">
                <a:alpha val="4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" name="Google Shape;393;g13ef3501ead_1_0"/>
          <p:cNvSpPr/>
          <p:nvPr/>
        </p:nvSpPr>
        <p:spPr>
          <a:xfrm rot="-1027073">
            <a:off x="7162063" y="4485641"/>
            <a:ext cx="416867" cy="416867"/>
          </a:xfrm>
          <a:prstGeom prst="rtTriangle">
            <a:avLst/>
          </a:prstGeom>
          <a:solidFill>
            <a:srgbClr val="802017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g13ef3501ead_1_0"/>
          <p:cNvSpPr/>
          <p:nvPr/>
        </p:nvSpPr>
        <p:spPr>
          <a:xfrm rot="6359354">
            <a:off x="4268829" y="4482877"/>
            <a:ext cx="484649" cy="484649"/>
          </a:xfrm>
          <a:prstGeom prst="rtTriangle">
            <a:avLst/>
          </a:prstGeom>
          <a:solidFill>
            <a:srgbClr val="D8382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" name="Google Shape;395;g13ef3501ead_1_0"/>
          <p:cNvSpPr txBox="1"/>
          <p:nvPr/>
        </p:nvSpPr>
        <p:spPr>
          <a:xfrm>
            <a:off x="1075325" y="3228975"/>
            <a:ext cx="2743200" cy="15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Roboto"/>
                <a:ea typeface="Roboto"/>
                <a:cs typeface="Roboto"/>
                <a:sym typeface="Roboto"/>
              </a:rPr>
              <a:t>~</a:t>
            </a:r>
            <a:r>
              <a:rPr lang="en-US" sz="1800" b="1">
                <a:latin typeface="Roboto"/>
                <a:ea typeface="Roboto"/>
                <a:cs typeface="Roboto"/>
                <a:sym typeface="Roboto"/>
              </a:rPr>
              <a:t>$7,700</a:t>
            </a:r>
            <a:r>
              <a:rPr lang="en-US" sz="1800">
                <a:latin typeface="Roboto"/>
                <a:ea typeface="Roboto"/>
                <a:cs typeface="Roboto"/>
                <a:sym typeface="Roboto"/>
              </a:rPr>
              <a:t> savings per patent from identification of unsuccessful patent applications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6" name="Google Shape;396;g13ef3501ead_1_0"/>
          <p:cNvSpPr txBox="1"/>
          <p:nvPr/>
        </p:nvSpPr>
        <p:spPr>
          <a:xfrm>
            <a:off x="8128600" y="3332025"/>
            <a:ext cx="27432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Roboto"/>
                <a:ea typeface="Roboto"/>
                <a:cs typeface="Roboto"/>
                <a:sym typeface="Roboto"/>
              </a:rPr>
              <a:t>Identification of key features associated with successful inventions 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7" name="Google Shape;397;g13ef3501ead_1_0"/>
          <p:cNvSpPr txBox="1"/>
          <p:nvPr/>
        </p:nvSpPr>
        <p:spPr>
          <a:xfrm>
            <a:off x="7631050" y="5399200"/>
            <a:ext cx="32409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800">
                <a:latin typeface="Roboto"/>
                <a:ea typeface="Roboto"/>
                <a:cs typeface="Roboto"/>
                <a:sym typeface="Roboto"/>
              </a:rPr>
              <a:t>Examination of more patents, increasing capacity scale</a:t>
            </a:r>
            <a:endParaRPr sz="18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13ef3501ead_1_7"/>
          <p:cNvSpPr txBox="1">
            <a:spLocks noGrp="1"/>
          </p:cNvSpPr>
          <p:nvPr>
            <p:ph type="title"/>
          </p:nvPr>
        </p:nvSpPr>
        <p:spPr>
          <a:xfrm>
            <a:off x="811975" y="651725"/>
            <a:ext cx="8925000" cy="7041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/>
              <a:t>Suggestions, Limitations and Future Work include new features, additional data, and modeling by sub-categories </a:t>
            </a:r>
            <a:endParaRPr sz="2600"/>
          </a:p>
        </p:txBody>
      </p:sp>
      <p:sp>
        <p:nvSpPr>
          <p:cNvPr id="404" name="Google Shape;404;g13ef3501ead_1_7"/>
          <p:cNvSpPr txBox="1">
            <a:spLocks noGrp="1"/>
          </p:cNvSpPr>
          <p:nvPr>
            <p:ph type="sldNum" idx="12"/>
          </p:nvPr>
        </p:nvSpPr>
        <p:spPr>
          <a:xfrm>
            <a:off x="8540496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  <p:pic>
        <p:nvPicPr>
          <p:cNvPr id="405" name="Google Shape;405;g13ef3501ead_1_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7275" y="0"/>
            <a:ext cx="11062098" cy="615250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g13ef3501ead_1_7"/>
          <p:cNvSpPr txBox="1"/>
          <p:nvPr/>
        </p:nvSpPr>
        <p:spPr>
          <a:xfrm>
            <a:off x="811975" y="2021300"/>
            <a:ext cx="8986500" cy="40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Avenir"/>
              <a:buAutoNum type="arabicPeriod"/>
            </a:pPr>
            <a:r>
              <a:rPr lang="en-US" sz="1800" dirty="0">
                <a:latin typeface="Avenir"/>
                <a:ea typeface="Avenir"/>
                <a:cs typeface="Avenir"/>
                <a:sym typeface="Avenir"/>
              </a:rPr>
              <a:t>Convert Fund/No-Fund classification to investment amount for each patent </a:t>
            </a:r>
            <a:endParaRPr sz="1800" dirty="0">
              <a:latin typeface="Avenir"/>
              <a:ea typeface="Avenir"/>
              <a:cs typeface="Avenir"/>
              <a:sym typeface="Avenir"/>
            </a:endParaRPr>
          </a:p>
          <a:p>
            <a:pPr marL="800100" lvl="0" indent="-3429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sz="1800" dirty="0">
              <a:latin typeface="Avenir"/>
              <a:ea typeface="Avenir"/>
              <a:cs typeface="Avenir"/>
              <a:sym typeface="Avenir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Avenir"/>
              <a:buAutoNum type="arabicPeriod"/>
            </a:pPr>
            <a:r>
              <a:rPr lang="en-US" sz="1800" dirty="0">
                <a:latin typeface="Avenir"/>
                <a:ea typeface="Avenir"/>
                <a:cs typeface="Avenir"/>
                <a:sym typeface="Avenir"/>
              </a:rPr>
              <a:t>Adjust prediction probability threshold based on available funding resources </a:t>
            </a:r>
            <a:endParaRPr sz="1800" dirty="0">
              <a:latin typeface="Avenir"/>
              <a:ea typeface="Avenir"/>
              <a:cs typeface="Avenir"/>
              <a:sym typeface="Avenir"/>
            </a:endParaRPr>
          </a:p>
          <a:p>
            <a:pPr marL="800100" lvl="0" indent="-3429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sz="1800" dirty="0">
              <a:latin typeface="Avenir"/>
              <a:ea typeface="Avenir"/>
              <a:cs typeface="Avenir"/>
              <a:sym typeface="Avenir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Avenir"/>
              <a:buAutoNum type="arabicPeriod"/>
            </a:pPr>
            <a:r>
              <a:rPr lang="en-US" sz="1800" dirty="0">
                <a:latin typeface="Avenir"/>
                <a:ea typeface="Avenir"/>
                <a:cs typeface="Avenir"/>
                <a:sym typeface="Avenir"/>
              </a:rPr>
              <a:t>Add success rates by country, cost, etc.</a:t>
            </a:r>
            <a:endParaRPr sz="1800" dirty="0">
              <a:latin typeface="Avenir"/>
              <a:ea typeface="Avenir"/>
              <a:cs typeface="Avenir"/>
              <a:sym typeface="Avenir"/>
            </a:endParaRPr>
          </a:p>
          <a:p>
            <a:pPr marL="800100" lvl="0" indent="-3429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sz="1800" dirty="0">
              <a:latin typeface="Avenir"/>
              <a:ea typeface="Avenir"/>
              <a:cs typeface="Avenir"/>
              <a:sym typeface="Avenir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Avenir"/>
              <a:buAutoNum type="arabicPeriod"/>
            </a:pPr>
            <a:r>
              <a:rPr lang="en-US" sz="1800" dirty="0">
                <a:latin typeface="Avenir"/>
                <a:ea typeface="Avenir"/>
                <a:cs typeface="Avenir"/>
                <a:sym typeface="Avenir"/>
              </a:rPr>
              <a:t>Include data from different institutions in the model</a:t>
            </a:r>
            <a:endParaRPr sz="1800" dirty="0">
              <a:latin typeface="Avenir"/>
              <a:ea typeface="Avenir"/>
              <a:cs typeface="Avenir"/>
              <a:sym typeface="Avenir"/>
            </a:endParaRPr>
          </a:p>
          <a:p>
            <a:pPr marL="800100" lvl="0" indent="-3429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sz="1800" dirty="0">
              <a:latin typeface="Avenir"/>
              <a:ea typeface="Avenir"/>
              <a:cs typeface="Avenir"/>
              <a:sym typeface="Avenir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Avenir"/>
              <a:buAutoNum type="arabicPeriod"/>
            </a:pPr>
            <a:r>
              <a:rPr lang="en-US" sz="1800" dirty="0">
                <a:latin typeface="Avenir"/>
                <a:ea typeface="Avenir"/>
                <a:cs typeface="Avenir"/>
                <a:sym typeface="Avenir"/>
              </a:rPr>
              <a:t>Train the model using only the top features</a:t>
            </a:r>
            <a:endParaRPr sz="1800" dirty="0">
              <a:latin typeface="Avenir"/>
              <a:ea typeface="Avenir"/>
              <a:cs typeface="Avenir"/>
              <a:sym typeface="Avenir"/>
            </a:endParaRPr>
          </a:p>
          <a:p>
            <a:pPr marL="800100" lvl="0" indent="-3429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sz="1800" dirty="0">
              <a:latin typeface="Avenir"/>
              <a:ea typeface="Avenir"/>
              <a:cs typeface="Avenir"/>
              <a:sym typeface="Avenir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Avenir"/>
              <a:buAutoNum type="arabicPeriod"/>
            </a:pPr>
            <a:r>
              <a:rPr lang="en-US" sz="1800" dirty="0">
                <a:latin typeface="Avenir"/>
                <a:ea typeface="Avenir"/>
                <a:cs typeface="Avenir"/>
                <a:sym typeface="Avenir"/>
              </a:rPr>
              <a:t>Include a pre-filing model without features that come in later in the process the the Fund/No Fund decision can be made even earlier </a:t>
            </a:r>
            <a:endParaRPr sz="1800" dirty="0">
              <a:latin typeface="Avenir"/>
              <a:ea typeface="Avenir"/>
              <a:cs typeface="Avenir"/>
              <a:sym typeface="Avenir"/>
            </a:endParaRPr>
          </a:p>
          <a:p>
            <a:pPr marL="800100" lvl="0" indent="-3429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sz="1800" dirty="0">
              <a:latin typeface="Avenir"/>
              <a:ea typeface="Avenir"/>
              <a:cs typeface="Avenir"/>
              <a:sym typeface="Avenir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Avenir"/>
              <a:buAutoNum type="arabicPeriod"/>
            </a:pPr>
            <a:r>
              <a:rPr lang="en-US" sz="1800" dirty="0">
                <a:latin typeface="Avenir"/>
                <a:ea typeface="Avenir"/>
                <a:cs typeface="Avenir"/>
                <a:sym typeface="Avenir"/>
              </a:rPr>
              <a:t>Include an indicator for if an invention has been licensed at time of filing</a:t>
            </a:r>
            <a:endParaRPr sz="1800" dirty="0"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1277b9c91b4_0_0"/>
          <p:cNvSpPr/>
          <p:nvPr/>
        </p:nvSpPr>
        <p:spPr>
          <a:xfrm>
            <a:off x="764400" y="3812924"/>
            <a:ext cx="1566000" cy="811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UChicago Stakeholder Develops Tech for Patenting </a:t>
            </a:r>
            <a:endParaRPr sz="1200" b="0" i="0" u="none" strike="noStrike" cap="non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4" name="Google Shape;424;g1277b9c91b4_0_0"/>
          <p:cNvSpPr/>
          <p:nvPr/>
        </p:nvSpPr>
        <p:spPr>
          <a:xfrm>
            <a:off x="2540763" y="3789325"/>
            <a:ext cx="1566000" cy="8583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Review of Commercial Likelihood / Patentability</a:t>
            </a:r>
            <a:endParaRPr sz="1200" b="0" i="0" u="none" strike="noStrike" cap="non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5" name="Google Shape;425;g1277b9c91b4_0_0"/>
          <p:cNvSpPr/>
          <p:nvPr/>
        </p:nvSpPr>
        <p:spPr>
          <a:xfrm>
            <a:off x="5980888" y="3879837"/>
            <a:ext cx="1566000" cy="811200"/>
          </a:xfrm>
          <a:prstGeom prst="roundRect">
            <a:avLst>
              <a:gd name="adj" fmla="val 16667"/>
            </a:avLst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Prosecution Process</a:t>
            </a:r>
            <a:endParaRPr sz="1200" b="0" i="0" u="none" strike="noStrike" cap="non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(3-6 Years)</a:t>
            </a:r>
            <a:endParaRPr sz="1200" b="0" i="0" u="none" strike="noStrike" cap="non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6" name="Google Shape;426;g1277b9c91b4_0_0"/>
          <p:cNvSpPr/>
          <p:nvPr/>
        </p:nvSpPr>
        <p:spPr>
          <a:xfrm>
            <a:off x="4317150" y="3765562"/>
            <a:ext cx="1245300" cy="858300"/>
          </a:xfrm>
          <a:prstGeom prst="triangle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Google Shape;427;g1277b9c91b4_0_0"/>
          <p:cNvSpPr txBox="1"/>
          <p:nvPr/>
        </p:nvSpPr>
        <p:spPr>
          <a:xfrm>
            <a:off x="4317150" y="4008387"/>
            <a:ext cx="1245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Move to</a:t>
            </a:r>
            <a:endParaRPr sz="1200" b="1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Filing?</a:t>
            </a:r>
            <a:endParaRPr sz="1200" b="1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28" name="Google Shape;428;g1277b9c91b4_0_0"/>
          <p:cNvSpPr/>
          <p:nvPr/>
        </p:nvSpPr>
        <p:spPr>
          <a:xfrm>
            <a:off x="7965325" y="3743411"/>
            <a:ext cx="1245300" cy="858300"/>
          </a:xfrm>
          <a:prstGeom prst="triangle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" name="Google Shape;429;g1277b9c91b4_0_0"/>
          <p:cNvSpPr txBox="1"/>
          <p:nvPr/>
        </p:nvSpPr>
        <p:spPr>
          <a:xfrm>
            <a:off x="7965325" y="4084724"/>
            <a:ext cx="1245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Patent</a:t>
            </a:r>
            <a:endParaRPr sz="1200" b="1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Issued?</a:t>
            </a:r>
            <a:endParaRPr sz="1200" b="1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30" name="Google Shape;430;g1277b9c91b4_0_0"/>
          <p:cNvSpPr/>
          <p:nvPr/>
        </p:nvSpPr>
        <p:spPr>
          <a:xfrm>
            <a:off x="10556575" y="2408849"/>
            <a:ext cx="1566000" cy="811200"/>
          </a:xfrm>
          <a:prstGeom prst="roundRect">
            <a:avLst>
              <a:gd name="adj" fmla="val 16667"/>
            </a:avLst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Collect Licensing Revenue</a:t>
            </a:r>
            <a:endParaRPr sz="1200" b="0" i="0" u="none" strike="noStrike" cap="non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" name="Google Shape;431;g1277b9c91b4_0_0"/>
          <p:cNvSpPr/>
          <p:nvPr/>
        </p:nvSpPr>
        <p:spPr>
          <a:xfrm>
            <a:off x="7804975" y="4979399"/>
            <a:ext cx="1566000" cy="811200"/>
          </a:xfrm>
          <a:prstGeom prst="roundRect">
            <a:avLst>
              <a:gd name="adj" fmla="val 16667"/>
            </a:avLst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Invention Removed from Issuance Queue </a:t>
            </a:r>
            <a:endParaRPr sz="1200" b="0" i="0" u="none" strike="noStrike" cap="non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32" name="Google Shape;432;g1277b9c91b4_0_0"/>
          <p:cNvCxnSpPr>
            <a:stCxn id="423" idx="3"/>
            <a:endCxn id="424" idx="1"/>
          </p:cNvCxnSpPr>
          <p:nvPr/>
        </p:nvCxnSpPr>
        <p:spPr>
          <a:xfrm>
            <a:off x="2330400" y="4218524"/>
            <a:ext cx="210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33" name="Google Shape;433;g1277b9c91b4_0_0"/>
          <p:cNvCxnSpPr/>
          <p:nvPr/>
        </p:nvCxnSpPr>
        <p:spPr>
          <a:xfrm>
            <a:off x="4105125" y="4194187"/>
            <a:ext cx="478500" cy="9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34" name="Google Shape;434;g1277b9c91b4_0_0"/>
          <p:cNvSpPr/>
          <p:nvPr/>
        </p:nvSpPr>
        <p:spPr>
          <a:xfrm>
            <a:off x="4156800" y="4979399"/>
            <a:ext cx="1566000" cy="811200"/>
          </a:xfrm>
          <a:prstGeom prst="roundRect">
            <a:avLst>
              <a:gd name="adj" fmla="val 16667"/>
            </a:avLst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Drop Invention from Filing Process </a:t>
            </a:r>
            <a:endParaRPr sz="1200" b="0" i="0" u="none" strike="noStrike" cap="non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35" name="Google Shape;435;g1277b9c91b4_0_0"/>
          <p:cNvCxnSpPr>
            <a:stCxn id="427" idx="2"/>
            <a:endCxn id="434" idx="0"/>
          </p:cNvCxnSpPr>
          <p:nvPr/>
        </p:nvCxnSpPr>
        <p:spPr>
          <a:xfrm>
            <a:off x="4939800" y="4562487"/>
            <a:ext cx="0" cy="417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36" name="Google Shape;436;g1277b9c91b4_0_0"/>
          <p:cNvSpPr txBox="1"/>
          <p:nvPr/>
        </p:nvSpPr>
        <p:spPr>
          <a:xfrm>
            <a:off x="4863600" y="4601641"/>
            <a:ext cx="223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N</a:t>
            </a:r>
            <a:endParaRPr sz="1400" b="1" i="0" u="none" strike="noStrike" cap="non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37" name="Google Shape;437;g1277b9c91b4_0_0"/>
          <p:cNvSpPr txBox="1"/>
          <p:nvPr/>
        </p:nvSpPr>
        <p:spPr>
          <a:xfrm>
            <a:off x="5441463" y="3835974"/>
            <a:ext cx="223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Y</a:t>
            </a:r>
            <a:endParaRPr sz="1400" b="1" i="0" u="none" strike="noStrike" cap="non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cxnSp>
        <p:nvCxnSpPr>
          <p:cNvPr id="438" name="Google Shape;438;g1277b9c91b4_0_0"/>
          <p:cNvCxnSpPr>
            <a:stCxn id="429" idx="2"/>
            <a:endCxn id="431" idx="0"/>
          </p:cNvCxnSpPr>
          <p:nvPr/>
        </p:nvCxnSpPr>
        <p:spPr>
          <a:xfrm>
            <a:off x="8587975" y="4638824"/>
            <a:ext cx="0" cy="340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39" name="Google Shape;439;g1277b9c91b4_0_0"/>
          <p:cNvSpPr txBox="1"/>
          <p:nvPr/>
        </p:nvSpPr>
        <p:spPr>
          <a:xfrm>
            <a:off x="8587975" y="4601624"/>
            <a:ext cx="223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N</a:t>
            </a:r>
            <a:endParaRPr sz="1400" b="1" i="0" u="none" strike="noStrike" cap="non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cxnSp>
        <p:nvCxnSpPr>
          <p:cNvPr id="440" name="Google Shape;440;g1277b9c91b4_0_0"/>
          <p:cNvCxnSpPr/>
          <p:nvPr/>
        </p:nvCxnSpPr>
        <p:spPr>
          <a:xfrm>
            <a:off x="5293525" y="4207675"/>
            <a:ext cx="687300" cy="1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41" name="Google Shape;441;g1277b9c91b4_0_0"/>
          <p:cNvCxnSpPr>
            <a:stCxn id="426" idx="0"/>
            <a:endCxn id="442" idx="2"/>
          </p:cNvCxnSpPr>
          <p:nvPr/>
        </p:nvCxnSpPr>
        <p:spPr>
          <a:xfrm rot="10800000">
            <a:off x="4939800" y="3220162"/>
            <a:ext cx="0" cy="545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42" name="Google Shape;442;g1277b9c91b4_0_0"/>
          <p:cNvSpPr/>
          <p:nvPr/>
        </p:nvSpPr>
        <p:spPr>
          <a:xfrm>
            <a:off x="4156800" y="2408838"/>
            <a:ext cx="1566000" cy="811200"/>
          </a:xfrm>
          <a:prstGeom prst="roundRect">
            <a:avLst>
              <a:gd name="adj" fmla="val 16667"/>
            </a:avLst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Outreach to Organizations for Licensing </a:t>
            </a:r>
            <a:endParaRPr sz="1200" b="0" i="0" u="none" strike="noStrike" cap="non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3" name="Google Shape;443;g1277b9c91b4_0_0"/>
          <p:cNvSpPr txBox="1"/>
          <p:nvPr/>
        </p:nvSpPr>
        <p:spPr>
          <a:xfrm>
            <a:off x="4939788" y="3292699"/>
            <a:ext cx="223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Y</a:t>
            </a:r>
            <a:endParaRPr sz="1400" b="1" i="0" u="none" strike="noStrike" cap="non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44" name="Google Shape;444;g1277b9c91b4_0_0"/>
          <p:cNvSpPr/>
          <p:nvPr/>
        </p:nvSpPr>
        <p:spPr>
          <a:xfrm>
            <a:off x="7965325" y="2361762"/>
            <a:ext cx="1245300" cy="858300"/>
          </a:xfrm>
          <a:prstGeom prst="triangle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5" name="Google Shape;445;g1277b9c91b4_0_0"/>
          <p:cNvSpPr txBox="1"/>
          <p:nvPr/>
        </p:nvSpPr>
        <p:spPr>
          <a:xfrm>
            <a:off x="7965325" y="2604587"/>
            <a:ext cx="1245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Patent</a:t>
            </a:r>
            <a:endParaRPr sz="1200" b="1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Licensed?</a:t>
            </a:r>
            <a:endParaRPr sz="1200" b="1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cxnSp>
        <p:nvCxnSpPr>
          <p:cNvPr id="446" name="Google Shape;446;g1277b9c91b4_0_0"/>
          <p:cNvCxnSpPr>
            <a:stCxn id="442" idx="3"/>
          </p:cNvCxnSpPr>
          <p:nvPr/>
        </p:nvCxnSpPr>
        <p:spPr>
          <a:xfrm>
            <a:off x="5722800" y="2814438"/>
            <a:ext cx="2544300" cy="9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47" name="Google Shape;447;g1277b9c91b4_0_0"/>
          <p:cNvCxnSpPr>
            <a:endCxn id="430" idx="1"/>
          </p:cNvCxnSpPr>
          <p:nvPr/>
        </p:nvCxnSpPr>
        <p:spPr>
          <a:xfrm>
            <a:off x="8883475" y="2797049"/>
            <a:ext cx="1673100" cy="17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48" name="Google Shape;448;g1277b9c91b4_0_0"/>
          <p:cNvSpPr txBox="1"/>
          <p:nvPr/>
        </p:nvSpPr>
        <p:spPr>
          <a:xfrm>
            <a:off x="9510850" y="2423561"/>
            <a:ext cx="223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Y</a:t>
            </a:r>
            <a:endParaRPr sz="1400" b="1" i="0" u="none" strike="noStrike" cap="non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cxnSp>
        <p:nvCxnSpPr>
          <p:cNvPr id="449" name="Google Shape;449;g1277b9c91b4_0_0"/>
          <p:cNvCxnSpPr/>
          <p:nvPr/>
        </p:nvCxnSpPr>
        <p:spPr>
          <a:xfrm>
            <a:off x="7579525" y="4207675"/>
            <a:ext cx="687300" cy="1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50" name="Google Shape;450;g1277b9c91b4_0_0"/>
          <p:cNvSpPr txBox="1"/>
          <p:nvPr/>
        </p:nvSpPr>
        <p:spPr>
          <a:xfrm>
            <a:off x="6544775" y="1608950"/>
            <a:ext cx="223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N</a:t>
            </a:r>
            <a:endParaRPr sz="1400" b="1" i="0" u="none" strike="noStrike" cap="non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cxnSp>
        <p:nvCxnSpPr>
          <p:cNvPr id="451" name="Google Shape;451;g1277b9c91b4_0_0"/>
          <p:cNvCxnSpPr>
            <a:stCxn id="444" idx="0"/>
            <a:endCxn id="442" idx="0"/>
          </p:cNvCxnSpPr>
          <p:nvPr/>
        </p:nvCxnSpPr>
        <p:spPr>
          <a:xfrm rot="5400000">
            <a:off x="6740275" y="561162"/>
            <a:ext cx="47100" cy="3648300"/>
          </a:xfrm>
          <a:prstGeom prst="bentConnector3">
            <a:avLst>
              <a:gd name="adj1" fmla="val -505573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52" name="Google Shape;452;g1277b9c91b4_0_0"/>
          <p:cNvCxnSpPr>
            <a:stCxn id="428" idx="0"/>
            <a:endCxn id="445" idx="2"/>
          </p:cNvCxnSpPr>
          <p:nvPr/>
        </p:nvCxnSpPr>
        <p:spPr>
          <a:xfrm rot="10800000">
            <a:off x="8587975" y="3158711"/>
            <a:ext cx="0" cy="584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53" name="Google Shape;453;g1277b9c91b4_0_0"/>
          <p:cNvSpPr txBox="1"/>
          <p:nvPr/>
        </p:nvSpPr>
        <p:spPr>
          <a:xfrm>
            <a:off x="8587963" y="3250936"/>
            <a:ext cx="223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Y</a:t>
            </a:r>
            <a:endParaRPr sz="1400" b="1" i="0" u="none" strike="noStrike" cap="non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454" name="Google Shape;454;g1277b9c91b4_0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87875" y="5910261"/>
            <a:ext cx="811201" cy="811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55" name="Google Shape;455;g1277b9c91b4_0_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115900" y="5918748"/>
            <a:ext cx="770476" cy="770476"/>
          </a:xfrm>
          <a:prstGeom prst="rect">
            <a:avLst/>
          </a:prstGeom>
          <a:noFill/>
          <a:ln>
            <a:noFill/>
          </a:ln>
        </p:spPr>
      </p:pic>
      <p:sp>
        <p:nvSpPr>
          <p:cNvPr id="456" name="Google Shape;456;g1277b9c91b4_0_0"/>
          <p:cNvSpPr txBox="1"/>
          <p:nvPr/>
        </p:nvSpPr>
        <p:spPr>
          <a:xfrm>
            <a:off x="873425" y="5125038"/>
            <a:ext cx="33699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800" b="1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What inventions should the Polsky Center select?</a:t>
            </a:r>
            <a:endParaRPr sz="1200" b="0" i="0" u="none" strike="noStrike" cap="non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grpSp>
        <p:nvGrpSpPr>
          <p:cNvPr id="457" name="Google Shape;457;g1277b9c91b4_0_0"/>
          <p:cNvGrpSpPr/>
          <p:nvPr/>
        </p:nvGrpSpPr>
        <p:grpSpPr>
          <a:xfrm>
            <a:off x="937699" y="5150229"/>
            <a:ext cx="2975955" cy="688515"/>
            <a:chOff x="215959" y="2129834"/>
            <a:chExt cx="4809236" cy="1000458"/>
          </a:xfrm>
        </p:grpSpPr>
        <p:cxnSp>
          <p:nvCxnSpPr>
            <p:cNvPr id="458" name="Google Shape;458;g1277b9c91b4_0_0"/>
            <p:cNvCxnSpPr/>
            <p:nvPr/>
          </p:nvCxnSpPr>
          <p:spPr>
            <a:xfrm>
              <a:off x="215959" y="2142513"/>
              <a:ext cx="1551000" cy="0"/>
            </a:xfrm>
            <a:prstGeom prst="straightConnector1">
              <a:avLst/>
            </a:prstGeom>
            <a:noFill/>
            <a:ln w="28575" cap="flat" cmpd="sng">
              <a:solidFill>
                <a:srgbClr val="45A5DB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59" name="Google Shape;459;g1277b9c91b4_0_0"/>
            <p:cNvCxnSpPr/>
            <p:nvPr/>
          </p:nvCxnSpPr>
          <p:spPr>
            <a:xfrm>
              <a:off x="215959" y="3127713"/>
              <a:ext cx="1551000" cy="0"/>
            </a:xfrm>
            <a:prstGeom prst="straightConnector1">
              <a:avLst/>
            </a:prstGeom>
            <a:noFill/>
            <a:ln w="28575" cap="flat" cmpd="sng">
              <a:solidFill>
                <a:srgbClr val="45A5DB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60" name="Google Shape;460;g1277b9c91b4_0_0"/>
            <p:cNvCxnSpPr/>
            <p:nvPr/>
          </p:nvCxnSpPr>
          <p:spPr>
            <a:xfrm>
              <a:off x="215959" y="2129834"/>
              <a:ext cx="0" cy="997800"/>
            </a:xfrm>
            <a:prstGeom prst="straightConnector1">
              <a:avLst/>
            </a:prstGeom>
            <a:noFill/>
            <a:ln w="28575" cap="flat" cmpd="sng">
              <a:solidFill>
                <a:srgbClr val="45A5DB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61" name="Google Shape;461;g1277b9c91b4_0_0"/>
            <p:cNvCxnSpPr/>
            <p:nvPr/>
          </p:nvCxnSpPr>
          <p:spPr>
            <a:xfrm>
              <a:off x="1763759" y="2142513"/>
              <a:ext cx="1926600" cy="0"/>
            </a:xfrm>
            <a:prstGeom prst="straightConnector1">
              <a:avLst/>
            </a:prstGeom>
            <a:noFill/>
            <a:ln w="28575" cap="flat" cmpd="sng">
              <a:solidFill>
                <a:srgbClr val="812C34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62" name="Google Shape;462;g1277b9c91b4_0_0"/>
            <p:cNvCxnSpPr/>
            <p:nvPr/>
          </p:nvCxnSpPr>
          <p:spPr>
            <a:xfrm>
              <a:off x="1763759" y="3127713"/>
              <a:ext cx="1926600" cy="0"/>
            </a:xfrm>
            <a:prstGeom prst="straightConnector1">
              <a:avLst/>
            </a:prstGeom>
            <a:noFill/>
            <a:ln w="28575" cap="flat" cmpd="sng">
              <a:solidFill>
                <a:srgbClr val="812C34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63" name="Google Shape;463;g1277b9c91b4_0_0"/>
            <p:cNvCxnSpPr/>
            <p:nvPr/>
          </p:nvCxnSpPr>
          <p:spPr>
            <a:xfrm>
              <a:off x="3608822" y="2142513"/>
              <a:ext cx="1416300" cy="0"/>
            </a:xfrm>
            <a:prstGeom prst="straightConnector1">
              <a:avLst/>
            </a:prstGeom>
            <a:noFill/>
            <a:ln w="28575" cap="flat" cmpd="sng">
              <a:solidFill>
                <a:srgbClr val="DD4849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64" name="Google Shape;464;g1277b9c91b4_0_0"/>
            <p:cNvCxnSpPr/>
            <p:nvPr/>
          </p:nvCxnSpPr>
          <p:spPr>
            <a:xfrm>
              <a:off x="3608822" y="3130292"/>
              <a:ext cx="1416300" cy="0"/>
            </a:xfrm>
            <a:prstGeom prst="straightConnector1">
              <a:avLst/>
            </a:prstGeom>
            <a:noFill/>
            <a:ln w="28575" cap="flat" cmpd="sng">
              <a:solidFill>
                <a:srgbClr val="DD4849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65" name="Google Shape;465;g1277b9c91b4_0_0"/>
            <p:cNvCxnSpPr/>
            <p:nvPr/>
          </p:nvCxnSpPr>
          <p:spPr>
            <a:xfrm>
              <a:off x="5025195" y="2129834"/>
              <a:ext cx="0" cy="997800"/>
            </a:xfrm>
            <a:prstGeom prst="straightConnector1">
              <a:avLst/>
            </a:prstGeom>
            <a:noFill/>
            <a:ln w="28575" cap="flat" cmpd="sng">
              <a:solidFill>
                <a:srgbClr val="DD4849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466" name="Google Shape;466;g1277b9c91b4_0_0"/>
          <p:cNvSpPr/>
          <p:nvPr/>
        </p:nvSpPr>
        <p:spPr>
          <a:xfrm>
            <a:off x="2046151" y="1673253"/>
            <a:ext cx="660300" cy="688500"/>
          </a:xfrm>
          <a:prstGeom prst="donut">
            <a:avLst>
              <a:gd name="adj" fmla="val 25000"/>
            </a:avLst>
          </a:prstGeom>
          <a:solidFill>
            <a:srgbClr val="38761D"/>
          </a:solidFill>
          <a:ln w="9525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7" name="Google Shape;467;g1277b9c91b4_0_0"/>
          <p:cNvSpPr/>
          <p:nvPr/>
        </p:nvSpPr>
        <p:spPr>
          <a:xfrm>
            <a:off x="2857475" y="1673253"/>
            <a:ext cx="660300" cy="688500"/>
          </a:xfrm>
          <a:prstGeom prst="noSmoking">
            <a:avLst>
              <a:gd name="adj" fmla="val 1875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8" name="Google Shape;468;g1277b9c91b4_0_0"/>
          <p:cNvSpPr txBox="1"/>
          <p:nvPr/>
        </p:nvSpPr>
        <p:spPr>
          <a:xfrm>
            <a:off x="204752" y="2417713"/>
            <a:ext cx="39543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800" b="1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What inventions have a high probability of licensing success?</a:t>
            </a:r>
            <a:endParaRPr sz="1800" b="0" i="0" u="none" strike="noStrike" cap="non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grpSp>
        <p:nvGrpSpPr>
          <p:cNvPr id="469" name="Google Shape;469;g1277b9c91b4_0_0"/>
          <p:cNvGrpSpPr/>
          <p:nvPr/>
        </p:nvGrpSpPr>
        <p:grpSpPr>
          <a:xfrm>
            <a:off x="204751" y="2442957"/>
            <a:ext cx="3446299" cy="688515"/>
            <a:chOff x="215959" y="2129834"/>
            <a:chExt cx="4809236" cy="1000458"/>
          </a:xfrm>
        </p:grpSpPr>
        <p:cxnSp>
          <p:nvCxnSpPr>
            <p:cNvPr id="470" name="Google Shape;470;g1277b9c91b4_0_0"/>
            <p:cNvCxnSpPr/>
            <p:nvPr/>
          </p:nvCxnSpPr>
          <p:spPr>
            <a:xfrm>
              <a:off x="215959" y="2142513"/>
              <a:ext cx="1551000" cy="0"/>
            </a:xfrm>
            <a:prstGeom prst="straightConnector1">
              <a:avLst/>
            </a:prstGeom>
            <a:noFill/>
            <a:ln w="28575" cap="flat" cmpd="sng">
              <a:solidFill>
                <a:srgbClr val="45A5DB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71" name="Google Shape;471;g1277b9c91b4_0_0"/>
            <p:cNvCxnSpPr/>
            <p:nvPr/>
          </p:nvCxnSpPr>
          <p:spPr>
            <a:xfrm>
              <a:off x="215959" y="3127713"/>
              <a:ext cx="1551000" cy="0"/>
            </a:xfrm>
            <a:prstGeom prst="straightConnector1">
              <a:avLst/>
            </a:prstGeom>
            <a:noFill/>
            <a:ln w="28575" cap="flat" cmpd="sng">
              <a:solidFill>
                <a:srgbClr val="45A5DB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72" name="Google Shape;472;g1277b9c91b4_0_0"/>
            <p:cNvCxnSpPr/>
            <p:nvPr/>
          </p:nvCxnSpPr>
          <p:spPr>
            <a:xfrm>
              <a:off x="215959" y="2129834"/>
              <a:ext cx="0" cy="997800"/>
            </a:xfrm>
            <a:prstGeom prst="straightConnector1">
              <a:avLst/>
            </a:prstGeom>
            <a:noFill/>
            <a:ln w="28575" cap="flat" cmpd="sng">
              <a:solidFill>
                <a:srgbClr val="45A5DB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73" name="Google Shape;473;g1277b9c91b4_0_0"/>
            <p:cNvCxnSpPr/>
            <p:nvPr/>
          </p:nvCxnSpPr>
          <p:spPr>
            <a:xfrm>
              <a:off x="1763759" y="2142513"/>
              <a:ext cx="1926600" cy="0"/>
            </a:xfrm>
            <a:prstGeom prst="straightConnector1">
              <a:avLst/>
            </a:prstGeom>
            <a:noFill/>
            <a:ln w="28575" cap="flat" cmpd="sng">
              <a:solidFill>
                <a:srgbClr val="812C34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74" name="Google Shape;474;g1277b9c91b4_0_0"/>
            <p:cNvCxnSpPr/>
            <p:nvPr/>
          </p:nvCxnSpPr>
          <p:spPr>
            <a:xfrm>
              <a:off x="1763759" y="3127713"/>
              <a:ext cx="1926600" cy="0"/>
            </a:xfrm>
            <a:prstGeom prst="straightConnector1">
              <a:avLst/>
            </a:prstGeom>
            <a:noFill/>
            <a:ln w="28575" cap="flat" cmpd="sng">
              <a:solidFill>
                <a:srgbClr val="812C34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75" name="Google Shape;475;g1277b9c91b4_0_0"/>
            <p:cNvCxnSpPr/>
            <p:nvPr/>
          </p:nvCxnSpPr>
          <p:spPr>
            <a:xfrm>
              <a:off x="3608822" y="2142513"/>
              <a:ext cx="1416300" cy="0"/>
            </a:xfrm>
            <a:prstGeom prst="straightConnector1">
              <a:avLst/>
            </a:prstGeom>
            <a:noFill/>
            <a:ln w="28575" cap="flat" cmpd="sng">
              <a:solidFill>
                <a:srgbClr val="DD4849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76" name="Google Shape;476;g1277b9c91b4_0_0"/>
            <p:cNvCxnSpPr/>
            <p:nvPr/>
          </p:nvCxnSpPr>
          <p:spPr>
            <a:xfrm>
              <a:off x="3608822" y="3130292"/>
              <a:ext cx="1416300" cy="0"/>
            </a:xfrm>
            <a:prstGeom prst="straightConnector1">
              <a:avLst/>
            </a:prstGeom>
            <a:noFill/>
            <a:ln w="28575" cap="flat" cmpd="sng">
              <a:solidFill>
                <a:srgbClr val="DD4849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77" name="Google Shape;477;g1277b9c91b4_0_0"/>
            <p:cNvCxnSpPr/>
            <p:nvPr/>
          </p:nvCxnSpPr>
          <p:spPr>
            <a:xfrm>
              <a:off x="5025195" y="2129834"/>
              <a:ext cx="0" cy="997800"/>
            </a:xfrm>
            <a:prstGeom prst="straightConnector1">
              <a:avLst/>
            </a:prstGeom>
            <a:noFill/>
            <a:ln w="28575" cap="flat" cmpd="sng">
              <a:solidFill>
                <a:srgbClr val="DD4849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478" name="Google Shape;478;g1277b9c91b4_0_0"/>
          <p:cNvSpPr txBox="1">
            <a:spLocks noGrp="1"/>
          </p:cNvSpPr>
          <p:nvPr>
            <p:ph type="title"/>
          </p:nvPr>
        </p:nvSpPr>
        <p:spPr>
          <a:xfrm>
            <a:off x="811975" y="651725"/>
            <a:ext cx="8925000" cy="704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56"/>
              <a:buNone/>
            </a:pPr>
            <a:r>
              <a:rPr lang="en-US" sz="2600" dirty="0"/>
              <a:t>Below is the current patent process and where the models will be implemented</a:t>
            </a:r>
            <a:endParaRPr sz="2600" dirty="0"/>
          </a:p>
        </p:txBody>
      </p:sp>
      <p:sp>
        <p:nvSpPr>
          <p:cNvPr id="479" name="Google Shape;479;g1277b9c91b4_0_0"/>
          <p:cNvSpPr txBox="1">
            <a:spLocks noGrp="1"/>
          </p:cNvSpPr>
          <p:nvPr>
            <p:ph type="sldNum" idx="12"/>
          </p:nvPr>
        </p:nvSpPr>
        <p:spPr>
          <a:xfrm>
            <a:off x="8540496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  <p:cxnSp>
        <p:nvCxnSpPr>
          <p:cNvPr id="481" name="Google Shape;481;g1277b9c91b4_0_0"/>
          <p:cNvCxnSpPr>
            <a:stCxn id="456" idx="0"/>
            <a:endCxn id="424" idx="2"/>
          </p:cNvCxnSpPr>
          <p:nvPr/>
        </p:nvCxnSpPr>
        <p:spPr>
          <a:xfrm rot="-5400000">
            <a:off x="2702375" y="4503738"/>
            <a:ext cx="477300" cy="765300"/>
          </a:xfrm>
          <a:prstGeom prst="bentConnector3">
            <a:avLst>
              <a:gd name="adj1" fmla="val 50012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2" name="Google Shape;482;g1277b9c91b4_0_0"/>
          <p:cNvCxnSpPr>
            <a:endCxn id="468" idx="3"/>
          </p:cNvCxnSpPr>
          <p:nvPr/>
        </p:nvCxnSpPr>
        <p:spPr>
          <a:xfrm rot="10800000" flipH="1">
            <a:off x="3690452" y="2787163"/>
            <a:ext cx="468600" cy="15300"/>
          </a:xfrm>
          <a:prstGeom prst="bentConnector3">
            <a:avLst>
              <a:gd name="adj1" fmla="val 10319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3" name="Google Shape;483;g1277b9c91b4_0_0"/>
          <p:cNvSpPr txBox="1"/>
          <p:nvPr/>
        </p:nvSpPr>
        <p:spPr>
          <a:xfrm>
            <a:off x="648475" y="1755900"/>
            <a:ext cx="13053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latin typeface="Avenir"/>
                <a:ea typeface="Avenir"/>
                <a:cs typeface="Avenir"/>
                <a:sym typeface="Avenir"/>
              </a:rPr>
              <a:t>Model 2</a:t>
            </a:r>
            <a:endParaRPr sz="2200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84" name="Google Shape;484;g1277b9c91b4_0_0"/>
          <p:cNvSpPr txBox="1"/>
          <p:nvPr/>
        </p:nvSpPr>
        <p:spPr>
          <a:xfrm>
            <a:off x="866213" y="6042388"/>
            <a:ext cx="13053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latin typeface="Avenir"/>
                <a:ea typeface="Avenir"/>
                <a:cs typeface="Avenir"/>
                <a:sym typeface="Avenir"/>
              </a:rPr>
              <a:t>Model 1</a:t>
            </a:r>
            <a:endParaRPr sz="2200"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434b1dc828_2_8"/>
          <p:cNvSpPr txBox="1">
            <a:spLocks noGrp="1"/>
          </p:cNvSpPr>
          <p:nvPr>
            <p:ph type="title"/>
          </p:nvPr>
        </p:nvSpPr>
        <p:spPr>
          <a:xfrm>
            <a:off x="811975" y="651725"/>
            <a:ext cx="8925000" cy="704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Agenda</a:t>
            </a:r>
            <a:endParaRPr/>
          </a:p>
        </p:txBody>
      </p:sp>
      <p:sp>
        <p:nvSpPr>
          <p:cNvPr id="119" name="Google Shape;119;g1434b1dc828_2_8"/>
          <p:cNvSpPr txBox="1">
            <a:spLocks noGrp="1"/>
          </p:cNvSpPr>
          <p:nvPr>
            <p:ph type="sldNum" idx="12"/>
          </p:nvPr>
        </p:nvSpPr>
        <p:spPr>
          <a:xfrm>
            <a:off x="8540496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sp>
        <p:nvSpPr>
          <p:cNvPr id="120" name="Google Shape;120;g1434b1dc828_2_8"/>
          <p:cNvSpPr txBox="1"/>
          <p:nvPr/>
        </p:nvSpPr>
        <p:spPr>
          <a:xfrm>
            <a:off x="817850" y="1791875"/>
            <a:ext cx="9478500" cy="34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873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venir"/>
              <a:buAutoNum type="arabicPeriod"/>
            </a:pPr>
            <a:r>
              <a:rPr lang="en-US" sz="2500">
                <a:latin typeface="Avenir"/>
                <a:ea typeface="Avenir"/>
                <a:cs typeface="Avenir"/>
                <a:sym typeface="Avenir"/>
              </a:rPr>
              <a:t>Introduction</a:t>
            </a:r>
            <a:endParaRPr sz="2500">
              <a:latin typeface="Avenir"/>
              <a:ea typeface="Avenir"/>
              <a:cs typeface="Avenir"/>
              <a:sym typeface="Avenir"/>
            </a:endParaRPr>
          </a:p>
          <a:p>
            <a:pPr marL="457200" lvl="0" indent="-3873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venir"/>
              <a:buAutoNum type="arabicPeriod"/>
            </a:pPr>
            <a:r>
              <a:rPr lang="en-US" sz="2500">
                <a:latin typeface="Avenir"/>
                <a:ea typeface="Avenir"/>
                <a:cs typeface="Avenir"/>
                <a:sym typeface="Avenir"/>
              </a:rPr>
              <a:t>Data Source</a:t>
            </a:r>
            <a:endParaRPr sz="2500">
              <a:latin typeface="Avenir"/>
              <a:ea typeface="Avenir"/>
              <a:cs typeface="Avenir"/>
              <a:sym typeface="Avenir"/>
            </a:endParaRPr>
          </a:p>
          <a:p>
            <a:pPr marL="457200" lvl="0" indent="-3873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venir"/>
              <a:buAutoNum type="arabicPeriod"/>
            </a:pPr>
            <a:r>
              <a:rPr lang="en-US" sz="2500">
                <a:latin typeface="Avenir"/>
                <a:ea typeface="Avenir"/>
                <a:cs typeface="Avenir"/>
                <a:sym typeface="Avenir"/>
              </a:rPr>
              <a:t>Methodology</a:t>
            </a:r>
            <a:endParaRPr sz="2500">
              <a:latin typeface="Avenir"/>
              <a:ea typeface="Avenir"/>
              <a:cs typeface="Avenir"/>
              <a:sym typeface="Avenir"/>
            </a:endParaRPr>
          </a:p>
          <a:p>
            <a:pPr marL="457200" lvl="0" indent="-3873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venir"/>
              <a:buAutoNum type="arabicPeriod"/>
            </a:pPr>
            <a:r>
              <a:rPr lang="en-US" sz="2500">
                <a:latin typeface="Avenir"/>
                <a:ea typeface="Avenir"/>
                <a:cs typeface="Avenir"/>
                <a:sym typeface="Avenir"/>
              </a:rPr>
              <a:t>Model Frameworks</a:t>
            </a:r>
            <a:endParaRPr sz="2500">
              <a:latin typeface="Avenir"/>
              <a:ea typeface="Avenir"/>
              <a:cs typeface="Avenir"/>
              <a:sym typeface="Avenir"/>
            </a:endParaRPr>
          </a:p>
          <a:p>
            <a:pPr marL="457200" lvl="0" indent="-3873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venir"/>
              <a:buAutoNum type="arabicPeriod"/>
            </a:pPr>
            <a:r>
              <a:rPr lang="en-US" sz="2500">
                <a:latin typeface="Avenir"/>
                <a:ea typeface="Avenir"/>
                <a:cs typeface="Avenir"/>
                <a:sym typeface="Avenir"/>
              </a:rPr>
              <a:t>Business Impact</a:t>
            </a:r>
            <a:endParaRPr sz="2500">
              <a:latin typeface="Avenir"/>
              <a:ea typeface="Avenir"/>
              <a:cs typeface="Avenir"/>
              <a:sym typeface="Avenir"/>
            </a:endParaRPr>
          </a:p>
          <a:p>
            <a:pPr marL="457200" lvl="0" indent="-3873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venir"/>
              <a:buAutoNum type="arabicPeriod"/>
            </a:pPr>
            <a:r>
              <a:rPr lang="en-US" sz="2500">
                <a:latin typeface="Avenir"/>
                <a:ea typeface="Avenir"/>
                <a:cs typeface="Avenir"/>
                <a:sym typeface="Avenir"/>
              </a:rPr>
              <a:t>Future Considerations</a:t>
            </a:r>
            <a:endParaRPr sz="2500"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121" name="Google Shape;121;g1434b1dc828_2_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6700" y="260425"/>
            <a:ext cx="7359651" cy="116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3ef3501ead_2_26"/>
          <p:cNvSpPr txBox="1">
            <a:spLocks noGrp="1"/>
          </p:cNvSpPr>
          <p:nvPr>
            <p:ph type="title"/>
          </p:nvPr>
        </p:nvSpPr>
        <p:spPr>
          <a:xfrm>
            <a:off x="811975" y="651725"/>
            <a:ext cx="8925000" cy="70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56"/>
              <a:buNone/>
            </a:pPr>
            <a:r>
              <a:rPr lang="en-US" sz="2600"/>
              <a:t>The patent application process is lengthy and costly</a:t>
            </a:r>
            <a:endParaRPr sz="2600"/>
          </a:p>
        </p:txBody>
      </p:sp>
      <p:sp>
        <p:nvSpPr>
          <p:cNvPr id="147" name="Google Shape;147;g13ef3501ead_2_26"/>
          <p:cNvSpPr/>
          <p:nvPr/>
        </p:nvSpPr>
        <p:spPr>
          <a:xfrm>
            <a:off x="390750" y="1523500"/>
            <a:ext cx="3406800" cy="704100"/>
          </a:xfrm>
          <a:prstGeom prst="roundRect">
            <a:avLst>
              <a:gd name="adj" fmla="val 16667"/>
            </a:avLst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Stage 1: </a:t>
            </a:r>
            <a:endParaRPr sz="2000" b="1" i="0" u="none" strike="noStrike" cap="non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000">
                <a:latin typeface="Avenir"/>
                <a:ea typeface="Avenir"/>
                <a:cs typeface="Avenir"/>
                <a:sym typeface="Avenir"/>
              </a:rPr>
              <a:t>30 Months </a:t>
            </a:r>
            <a:endParaRPr sz="2000" b="0" i="0" u="none" strike="noStrike" cap="non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48" name="Google Shape;148;g13ef3501ead_2_26"/>
          <p:cNvSpPr/>
          <p:nvPr/>
        </p:nvSpPr>
        <p:spPr>
          <a:xfrm>
            <a:off x="4326138" y="1523498"/>
            <a:ext cx="3539700" cy="704100"/>
          </a:xfrm>
          <a:prstGeom prst="roundRect">
            <a:avLst>
              <a:gd name="adj" fmla="val 16667"/>
            </a:avLst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000" b="1" i="0" u="none" strike="noStrike" cap="none">
                <a:solidFill>
                  <a:srgbClr val="1155CC"/>
                </a:solidFill>
                <a:latin typeface="Avenir"/>
                <a:ea typeface="Avenir"/>
                <a:cs typeface="Avenir"/>
                <a:sym typeface="Avenir"/>
              </a:rPr>
              <a:t>Stage 2: </a:t>
            </a:r>
            <a:endParaRPr sz="2000" b="1" i="0" u="none" strike="noStrike" cap="none">
              <a:solidFill>
                <a:srgbClr val="1155CC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000">
                <a:solidFill>
                  <a:srgbClr val="1155CC"/>
                </a:solidFill>
                <a:latin typeface="Avenir"/>
                <a:ea typeface="Avenir"/>
                <a:cs typeface="Avenir"/>
                <a:sym typeface="Avenir"/>
              </a:rPr>
              <a:t>2 to 5+ Years</a:t>
            </a:r>
            <a:endParaRPr sz="2000" b="0" i="0" u="none" strike="noStrike" cap="none">
              <a:solidFill>
                <a:srgbClr val="1155CC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49" name="Google Shape;149;g13ef3501ead_2_26"/>
          <p:cNvSpPr/>
          <p:nvPr/>
        </p:nvSpPr>
        <p:spPr>
          <a:xfrm>
            <a:off x="8490150" y="1523500"/>
            <a:ext cx="3539700" cy="704100"/>
          </a:xfrm>
          <a:prstGeom prst="roundRect">
            <a:avLst>
              <a:gd name="adj" fmla="val 16667"/>
            </a:avLst>
          </a:prstGeom>
          <a:solidFill>
            <a:srgbClr val="D8D8D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000" b="1" i="0" u="none" strike="noStrike" cap="none">
                <a:solidFill>
                  <a:srgbClr val="38761D"/>
                </a:solidFill>
                <a:latin typeface="Avenir"/>
                <a:ea typeface="Avenir"/>
                <a:cs typeface="Avenir"/>
                <a:sym typeface="Avenir"/>
              </a:rPr>
              <a:t>Stage 3:</a:t>
            </a:r>
            <a:endParaRPr sz="2000" b="1" i="0" u="none" strike="noStrike" cap="none">
              <a:solidFill>
                <a:srgbClr val="38761D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000">
                <a:solidFill>
                  <a:srgbClr val="38761D"/>
                </a:solidFill>
                <a:latin typeface="Avenir"/>
                <a:ea typeface="Avenir"/>
                <a:cs typeface="Avenir"/>
                <a:sym typeface="Avenir"/>
              </a:rPr>
              <a:t>3.5 to 11.5 Years</a:t>
            </a:r>
            <a:r>
              <a:rPr lang="en-US" sz="2000" b="0" i="0" u="none" strike="noStrike" cap="none">
                <a:solidFill>
                  <a:srgbClr val="38761D"/>
                </a:solidFill>
                <a:latin typeface="Avenir"/>
                <a:ea typeface="Avenir"/>
                <a:cs typeface="Avenir"/>
                <a:sym typeface="Avenir"/>
              </a:rPr>
              <a:t> </a:t>
            </a:r>
            <a:endParaRPr sz="2000" b="0" i="0" u="none" strike="noStrike" cap="none">
              <a:solidFill>
                <a:srgbClr val="38761D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50" name="Google Shape;150;g13ef3501ead_2_26"/>
          <p:cNvSpPr/>
          <p:nvPr/>
        </p:nvSpPr>
        <p:spPr>
          <a:xfrm rot="-5400000">
            <a:off x="3845700" y="1760650"/>
            <a:ext cx="432300" cy="2298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1" name="Google Shape;151;g13ef3501ead_2_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8550" y="2264750"/>
            <a:ext cx="10315650" cy="4493775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g13ef3501ead_2_26"/>
          <p:cNvSpPr txBox="1">
            <a:spLocks noGrp="1"/>
          </p:cNvSpPr>
          <p:nvPr>
            <p:ph type="sldNum" idx="12"/>
          </p:nvPr>
        </p:nvSpPr>
        <p:spPr>
          <a:xfrm>
            <a:off x="8540496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sp>
        <p:nvSpPr>
          <p:cNvPr id="153" name="Google Shape;153;g13ef3501ead_2_26"/>
          <p:cNvSpPr/>
          <p:nvPr/>
        </p:nvSpPr>
        <p:spPr>
          <a:xfrm rot="-5400000">
            <a:off x="7961850" y="1760650"/>
            <a:ext cx="432300" cy="2298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g13ef3501ead_2_26"/>
          <p:cNvSpPr/>
          <p:nvPr/>
        </p:nvSpPr>
        <p:spPr>
          <a:xfrm>
            <a:off x="390750" y="3638950"/>
            <a:ext cx="4343400" cy="2217300"/>
          </a:xfrm>
          <a:prstGeom prst="roundRect">
            <a:avLst>
              <a:gd name="adj" fmla="val 16667"/>
            </a:avLst>
          </a:prstGeom>
          <a:noFill/>
          <a:ln w="762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chemeClr val="dk1"/>
              </a:highlight>
            </a:endParaRPr>
          </a:p>
        </p:txBody>
      </p:sp>
      <p:sp>
        <p:nvSpPr>
          <p:cNvPr id="155" name="Google Shape;155;g13ef3501ead_2_26"/>
          <p:cNvSpPr/>
          <p:nvPr/>
        </p:nvSpPr>
        <p:spPr>
          <a:xfrm>
            <a:off x="4728000" y="4240775"/>
            <a:ext cx="4243500" cy="1539300"/>
          </a:xfrm>
          <a:prstGeom prst="roundRect">
            <a:avLst>
              <a:gd name="adj" fmla="val 16667"/>
            </a:avLst>
          </a:prstGeom>
          <a:noFill/>
          <a:ln w="76200" cap="flat" cmpd="sng">
            <a:solidFill>
              <a:srgbClr val="1C458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chemeClr val="dk1"/>
              </a:highlight>
            </a:endParaRPr>
          </a:p>
        </p:txBody>
      </p:sp>
      <p:sp>
        <p:nvSpPr>
          <p:cNvPr id="156" name="Google Shape;156;g13ef3501ead_2_26"/>
          <p:cNvSpPr/>
          <p:nvPr/>
        </p:nvSpPr>
        <p:spPr>
          <a:xfrm>
            <a:off x="8971500" y="4240775"/>
            <a:ext cx="2409300" cy="1786800"/>
          </a:xfrm>
          <a:prstGeom prst="roundRect">
            <a:avLst>
              <a:gd name="adj" fmla="val 16667"/>
            </a:avLst>
          </a:prstGeom>
          <a:noFill/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chemeClr val="dk1"/>
              </a:highlight>
            </a:endParaRPr>
          </a:p>
        </p:txBody>
      </p:sp>
      <p:pic>
        <p:nvPicPr>
          <p:cNvPr id="157" name="Google Shape;157;g13ef3501ead_2_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8475" y="0"/>
            <a:ext cx="11070899" cy="56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44ffc9cbcf_1_33"/>
          <p:cNvSpPr txBox="1">
            <a:spLocks noGrp="1"/>
          </p:cNvSpPr>
          <p:nvPr>
            <p:ph type="title"/>
          </p:nvPr>
        </p:nvSpPr>
        <p:spPr>
          <a:xfrm>
            <a:off x="811975" y="651725"/>
            <a:ext cx="8925000" cy="704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/>
              <a:t>Our models simplify the decision making process, saving time and resources manually researching inventions</a:t>
            </a:r>
            <a:endParaRPr sz="2600"/>
          </a:p>
        </p:txBody>
      </p:sp>
      <p:sp>
        <p:nvSpPr>
          <p:cNvPr id="164" name="Google Shape;164;g144ffc9cbcf_1_33"/>
          <p:cNvSpPr txBox="1">
            <a:spLocks noGrp="1"/>
          </p:cNvSpPr>
          <p:nvPr>
            <p:ph type="sldNum" idx="12"/>
          </p:nvPr>
        </p:nvSpPr>
        <p:spPr>
          <a:xfrm>
            <a:off x="8540496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pic>
        <p:nvPicPr>
          <p:cNvPr id="165" name="Google Shape;165;g144ffc9cbcf_1_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8475" y="0"/>
            <a:ext cx="11070899" cy="5676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66" name="Google Shape;166;g144ffc9cbcf_1_33"/>
          <p:cNvGraphicFramePr/>
          <p:nvPr/>
        </p:nvGraphicFramePr>
        <p:xfrm>
          <a:off x="952500" y="2179725"/>
          <a:ext cx="10287000" cy="3352710"/>
        </p:xfrm>
        <a:graphic>
          <a:graphicData uri="http://schemas.openxmlformats.org/drawingml/2006/table">
            <a:tbl>
              <a:tblPr>
                <a:noFill/>
                <a:tableStyleId>{2F928D2E-2C15-4AEA-B24C-340CD7E79C17}</a:tableStyleId>
              </a:tblPr>
              <a:tblGrid>
                <a:gridCol w="3429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29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29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chemeClr val="lt1"/>
                          </a:solidFill>
                        </a:rPr>
                        <a:t>Model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72A1E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chemeClr val="lt1"/>
                          </a:solidFill>
                        </a:rPr>
                        <a:t>Primary Features 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72A1E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chemeClr val="lt1"/>
                          </a:solidFill>
                        </a:rPr>
                        <a:t>Outcome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72A1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Which patents should the Polsky Center select?</a:t>
                      </a:r>
                      <a:endParaRPr sz="2000"/>
                    </a:p>
                  </a:txBody>
                  <a:tcPr marL="91425" marR="91425" marT="91425" marB="91425"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457200" lvl="0" indent="-3556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2000"/>
                        <a:buAutoNum type="arabicPeriod"/>
                      </a:pPr>
                      <a:r>
                        <a:rPr lang="en-US" sz="2000"/>
                        <a:t>Priority Status</a:t>
                      </a:r>
                      <a:endParaRPr sz="2000"/>
                    </a:p>
                    <a:p>
                      <a:pPr marL="457200" lvl="0" indent="-3556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2000"/>
                        <a:buAutoNum type="arabicPeriod"/>
                      </a:pPr>
                      <a:r>
                        <a:rPr lang="en-US" sz="2000"/>
                        <a:t>Market Feedback</a:t>
                      </a:r>
                      <a:endParaRPr sz="2000"/>
                    </a:p>
                    <a:p>
                      <a:pPr marL="457200" lvl="0" indent="-3556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2000"/>
                        <a:buAutoNum type="arabicPeriod"/>
                      </a:pPr>
                      <a:r>
                        <a:rPr lang="en-US" sz="2000"/>
                        <a:t>Patents in Technology Family</a:t>
                      </a:r>
                      <a:endParaRPr sz="2000"/>
                    </a:p>
                  </a:txBody>
                  <a:tcPr marL="91425" marR="91425" marT="91425" marB="91425"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Fund / </a:t>
                      </a:r>
                      <a:endParaRPr sz="200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Do not Fund</a:t>
                      </a:r>
                      <a:endParaRPr sz="2000"/>
                    </a:p>
                  </a:txBody>
                  <a:tcPr marL="91425" marR="91425" marT="91425" marB="91425"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What inventions have a high probability of licensing success?</a:t>
                      </a:r>
                      <a:endParaRPr sz="2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457200" lvl="0" indent="-3556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2000"/>
                        <a:buAutoNum type="arabicPeriod"/>
                      </a:pPr>
                      <a:r>
                        <a:rPr lang="en-US" sz="2000"/>
                        <a:t>Technology Owner </a:t>
                      </a:r>
                      <a:endParaRPr sz="2000"/>
                    </a:p>
                    <a:p>
                      <a:pPr marL="457200" lvl="0" indent="-3556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2000"/>
                        <a:buAutoNum type="arabicPeriod"/>
                      </a:pPr>
                      <a:r>
                        <a:rPr lang="en-US" sz="2000"/>
                        <a:t>Licenses in Technology</a:t>
                      </a:r>
                      <a:endParaRPr sz="2000"/>
                    </a:p>
                    <a:p>
                      <a:pPr marL="457200" lvl="0" indent="-3556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2000"/>
                        <a:buAutoNum type="arabicPeriod"/>
                      </a:pPr>
                      <a:r>
                        <a:rPr lang="en-US" sz="2000"/>
                        <a:t>Date of Filing </a:t>
                      </a:r>
                      <a:endParaRPr sz="200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Likely to License / </a:t>
                      </a:r>
                      <a:endParaRPr sz="200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Unlikely to License</a:t>
                      </a:r>
                      <a:endParaRPr sz="200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3459e60431_0_0"/>
          <p:cNvSpPr txBox="1">
            <a:spLocks noGrp="1"/>
          </p:cNvSpPr>
          <p:nvPr>
            <p:ph type="sldNum" idx="12"/>
          </p:nvPr>
        </p:nvSpPr>
        <p:spPr>
          <a:xfrm>
            <a:off x="7397496" y="61277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sp>
        <p:nvSpPr>
          <p:cNvPr id="173" name="Google Shape;173;g13459e60431_0_0"/>
          <p:cNvSpPr txBox="1">
            <a:spLocks noGrp="1"/>
          </p:cNvSpPr>
          <p:nvPr>
            <p:ph type="title"/>
          </p:nvPr>
        </p:nvSpPr>
        <p:spPr>
          <a:xfrm>
            <a:off x="811975" y="651725"/>
            <a:ext cx="8925000" cy="70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 sz="2600" dirty="0"/>
              <a:t>Data gaps were identified, and mitigation plans were developed for specific features to use in future work  </a:t>
            </a:r>
            <a:endParaRPr sz="2600" dirty="0"/>
          </a:p>
        </p:txBody>
      </p:sp>
      <p:pic>
        <p:nvPicPr>
          <p:cNvPr id="174" name="Google Shape;174;g13459e60431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3000" y="12803"/>
            <a:ext cx="11013801" cy="564672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g13459e60431_0_0"/>
          <p:cNvSpPr txBox="1"/>
          <p:nvPr/>
        </p:nvSpPr>
        <p:spPr>
          <a:xfrm>
            <a:off x="811975" y="1695988"/>
            <a:ext cx="97371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45A5DB"/>
                </a:solidFill>
                <a:latin typeface="Avenir"/>
                <a:ea typeface="Avenir"/>
                <a:cs typeface="Avenir"/>
                <a:sym typeface="Avenir"/>
              </a:rPr>
              <a:t>6,800 </a:t>
            </a:r>
            <a:r>
              <a:rPr lang="en-US" sz="20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patent records, </a:t>
            </a:r>
            <a:r>
              <a:rPr lang="en-US" sz="2400" b="1">
                <a:solidFill>
                  <a:srgbClr val="45A5DB"/>
                </a:solidFill>
                <a:latin typeface="Avenir"/>
                <a:ea typeface="Avenir"/>
                <a:cs typeface="Avenir"/>
                <a:sym typeface="Avenir"/>
              </a:rPr>
              <a:t>4,000</a:t>
            </a:r>
            <a:r>
              <a:rPr lang="en-US" sz="21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</a:t>
            </a:r>
            <a:r>
              <a:rPr lang="en-US" sz="20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Technology records, </a:t>
            </a:r>
            <a:r>
              <a:rPr lang="en-US" sz="2400" b="1">
                <a:solidFill>
                  <a:srgbClr val="45A5DB"/>
                </a:solidFill>
                <a:latin typeface="Avenir"/>
                <a:ea typeface="Avenir"/>
                <a:cs typeface="Avenir"/>
                <a:sym typeface="Avenir"/>
              </a:rPr>
              <a:t>3,800</a:t>
            </a:r>
            <a:r>
              <a:rPr lang="en-US" sz="20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Agreement records</a:t>
            </a:r>
            <a:endParaRPr sz="600"/>
          </a:p>
        </p:txBody>
      </p:sp>
      <p:sp>
        <p:nvSpPr>
          <p:cNvPr id="176" name="Google Shape;176;g13459e60431_0_0"/>
          <p:cNvSpPr/>
          <p:nvPr/>
        </p:nvSpPr>
        <p:spPr>
          <a:xfrm>
            <a:off x="7163925" y="2413950"/>
            <a:ext cx="2986500" cy="4006500"/>
          </a:xfrm>
          <a:prstGeom prst="roundRect">
            <a:avLst>
              <a:gd name="adj" fmla="val 16667"/>
            </a:avLst>
          </a:prstGeom>
          <a:solidFill>
            <a:srgbClr val="999999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g13459e60431_0_0"/>
          <p:cNvSpPr/>
          <p:nvPr/>
        </p:nvSpPr>
        <p:spPr>
          <a:xfrm>
            <a:off x="3719000" y="2413950"/>
            <a:ext cx="2627100" cy="4006500"/>
          </a:xfrm>
          <a:prstGeom prst="roundRect">
            <a:avLst>
              <a:gd name="adj" fmla="val 16667"/>
            </a:avLst>
          </a:prstGeom>
          <a:solidFill>
            <a:srgbClr val="E8E8E8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g13459e60431_0_0"/>
          <p:cNvSpPr/>
          <p:nvPr/>
        </p:nvSpPr>
        <p:spPr>
          <a:xfrm>
            <a:off x="827300" y="3428600"/>
            <a:ext cx="2358300" cy="9969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19050" cap="flat" cmpd="sng">
            <a:solidFill>
              <a:srgbClr val="45A5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45A5DB"/>
                </a:solidFill>
              </a:rPr>
              <a:t>MINOR  DATA GAP</a:t>
            </a:r>
            <a:endParaRPr>
              <a:solidFill>
                <a:srgbClr val="45A5DB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&lt; 5% of missing data</a:t>
            </a:r>
            <a:endParaRPr/>
          </a:p>
        </p:txBody>
      </p:sp>
      <p:sp>
        <p:nvSpPr>
          <p:cNvPr id="179" name="Google Shape;179;g13459e60431_0_0"/>
          <p:cNvSpPr/>
          <p:nvPr/>
        </p:nvSpPr>
        <p:spPr>
          <a:xfrm>
            <a:off x="827300" y="4938700"/>
            <a:ext cx="2358300" cy="9969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19050" cap="flat" cmpd="sng">
            <a:solidFill>
              <a:srgbClr val="45A5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45A5DB"/>
                </a:solidFill>
              </a:rPr>
              <a:t>MODERATE DATA GAP</a:t>
            </a:r>
            <a:endParaRPr>
              <a:solidFill>
                <a:srgbClr val="45A5DB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&gt; 5% and &lt; 60% of missing data</a:t>
            </a:r>
            <a:endParaRPr/>
          </a:p>
        </p:txBody>
      </p:sp>
      <p:sp>
        <p:nvSpPr>
          <p:cNvPr id="180" name="Google Shape;180;g13459e60431_0_0"/>
          <p:cNvSpPr txBox="1">
            <a:spLocks noGrp="1"/>
          </p:cNvSpPr>
          <p:nvPr>
            <p:ph type="body" idx="4294967295"/>
          </p:nvPr>
        </p:nvSpPr>
        <p:spPr>
          <a:xfrm>
            <a:off x="4239500" y="2490150"/>
            <a:ext cx="1586100" cy="56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lnSpcReduction="10000"/>
          </a:bodyPr>
          <a:lstStyle/>
          <a:p>
            <a:pPr marL="0" lvl="0" indent="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r>
              <a:rPr lang="en-US" sz="2200" b="1">
                <a:solidFill>
                  <a:srgbClr val="000000"/>
                </a:solidFill>
              </a:rPr>
              <a:t>Data Gaps</a:t>
            </a:r>
            <a:endParaRPr sz="2200" b="1">
              <a:solidFill>
                <a:srgbClr val="000000"/>
              </a:solidFill>
            </a:endParaRPr>
          </a:p>
        </p:txBody>
      </p:sp>
      <p:sp>
        <p:nvSpPr>
          <p:cNvPr id="181" name="Google Shape;181;g13459e60431_0_0"/>
          <p:cNvSpPr txBox="1">
            <a:spLocks noGrp="1"/>
          </p:cNvSpPr>
          <p:nvPr>
            <p:ph type="body" idx="4294967295"/>
          </p:nvPr>
        </p:nvSpPr>
        <p:spPr>
          <a:xfrm>
            <a:off x="7526925" y="2489275"/>
            <a:ext cx="2358300" cy="56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40"/>
              <a:buNone/>
            </a:pPr>
            <a:r>
              <a:rPr lang="en-US" sz="2225" b="1">
                <a:solidFill>
                  <a:schemeClr val="lt1"/>
                </a:solidFill>
              </a:rPr>
              <a:t>Mitigation Plans</a:t>
            </a:r>
            <a:endParaRPr sz="2225" b="1">
              <a:solidFill>
                <a:schemeClr val="lt1"/>
              </a:solidFill>
            </a:endParaRPr>
          </a:p>
        </p:txBody>
      </p:sp>
      <p:sp>
        <p:nvSpPr>
          <p:cNvPr id="182" name="Google Shape;182;g13459e60431_0_0"/>
          <p:cNvSpPr txBox="1"/>
          <p:nvPr/>
        </p:nvSpPr>
        <p:spPr>
          <a:xfrm>
            <a:off x="3553825" y="3352400"/>
            <a:ext cx="2847900" cy="9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Font typeface="Avenir"/>
              <a:buChar char="●"/>
            </a:pPr>
            <a:r>
              <a:rPr lang="en-US" sz="1300" b="1">
                <a:latin typeface="Avenir"/>
                <a:ea typeface="Avenir"/>
                <a:cs typeface="Avenir"/>
                <a:sym typeface="Avenir"/>
              </a:rPr>
              <a:t>Missing Decision Summary</a:t>
            </a:r>
            <a:endParaRPr sz="1300" b="1">
              <a:latin typeface="Avenir"/>
              <a:ea typeface="Avenir"/>
              <a:cs typeface="Avenir"/>
              <a:sym typeface="Avenir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Font typeface="Avenir"/>
              <a:buChar char="●"/>
            </a:pPr>
            <a:r>
              <a:rPr lang="en-US" sz="1300" b="1">
                <a:latin typeface="Avenir"/>
                <a:ea typeface="Avenir"/>
                <a:cs typeface="Avenir"/>
                <a:sym typeface="Avenir"/>
              </a:rPr>
              <a:t>No associated Law Firm</a:t>
            </a:r>
            <a:endParaRPr sz="1300" b="1">
              <a:latin typeface="Avenir"/>
              <a:ea typeface="Avenir"/>
              <a:cs typeface="Avenir"/>
              <a:sym typeface="Avenir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Font typeface="Avenir"/>
              <a:buChar char="●"/>
            </a:pPr>
            <a:r>
              <a:rPr lang="en-US" sz="1300" b="1">
                <a:latin typeface="Avenir"/>
                <a:ea typeface="Avenir"/>
                <a:cs typeface="Avenir"/>
                <a:sym typeface="Avenir"/>
              </a:rPr>
              <a:t>Patent/Licensing Cost Considerations not found</a:t>
            </a:r>
            <a:endParaRPr sz="1300" b="1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83" name="Google Shape;183;g13459e60431_0_0"/>
          <p:cNvSpPr txBox="1"/>
          <p:nvPr/>
        </p:nvSpPr>
        <p:spPr>
          <a:xfrm>
            <a:off x="7082475" y="3347750"/>
            <a:ext cx="3094800" cy="2485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1" dirty="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 panose="020B0604020202020204" pitchFamily="34" charset="0"/>
              <a:buChar char="•"/>
            </a:pPr>
            <a:r>
              <a:rPr lang="en-US" sz="1300" b="1" dirty="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Remove records where a minor data gap is found</a:t>
            </a:r>
            <a:endParaRPr sz="1300" b="1" dirty="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1" dirty="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 panose="020B0604020202020204" pitchFamily="34" charset="0"/>
              <a:buChar char="•"/>
            </a:pPr>
            <a:r>
              <a:rPr lang="en-US" sz="1300" b="1" dirty="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Replace null values with “other” for features with categories</a:t>
            </a:r>
            <a:endParaRPr sz="1300" b="1" dirty="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13716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1" dirty="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 panose="020B0604020202020204" pitchFamily="34" charset="0"/>
              <a:buChar char="•"/>
            </a:pPr>
            <a:r>
              <a:rPr lang="en-US" sz="1300" b="1" dirty="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Impute values for important features with moderate data gaps</a:t>
            </a:r>
            <a:endParaRPr sz="1300" b="1" dirty="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84" name="Google Shape;184;g13459e60431_0_0"/>
          <p:cNvSpPr txBox="1"/>
          <p:nvPr/>
        </p:nvSpPr>
        <p:spPr>
          <a:xfrm>
            <a:off x="3572950" y="4956025"/>
            <a:ext cx="2847900" cy="9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Font typeface="Avenir"/>
              <a:buChar char="●"/>
            </a:pPr>
            <a:r>
              <a:rPr lang="en-US" sz="1300" b="1">
                <a:latin typeface="Avenir"/>
                <a:ea typeface="Avenir"/>
                <a:cs typeface="Avenir"/>
                <a:sym typeface="Avenir"/>
              </a:rPr>
              <a:t>Incomplete data on licensing status</a:t>
            </a:r>
            <a:endParaRPr sz="1300" b="1">
              <a:latin typeface="Avenir"/>
              <a:ea typeface="Avenir"/>
              <a:cs typeface="Avenir"/>
              <a:sym typeface="Avenir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b="1">
              <a:latin typeface="Avenir"/>
              <a:ea typeface="Avenir"/>
              <a:cs typeface="Avenir"/>
              <a:sym typeface="Avenir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Font typeface="Avenir"/>
              <a:buChar char="●"/>
            </a:pPr>
            <a:r>
              <a:rPr lang="en-US" sz="1300" b="1">
                <a:latin typeface="Avenir"/>
                <a:ea typeface="Avenir"/>
                <a:cs typeface="Avenir"/>
                <a:sym typeface="Avenir"/>
              </a:rPr>
              <a:t>15% of data with no Division</a:t>
            </a:r>
            <a:endParaRPr sz="1300" b="1">
              <a:latin typeface="Avenir"/>
              <a:ea typeface="Avenir"/>
              <a:cs typeface="Avenir"/>
              <a:sym typeface="Avenir"/>
            </a:endParaRPr>
          </a:p>
        </p:txBody>
      </p:sp>
      <p:cxnSp>
        <p:nvCxnSpPr>
          <p:cNvPr id="185" name="Google Shape;185;g13459e60431_0_0"/>
          <p:cNvCxnSpPr/>
          <p:nvPr/>
        </p:nvCxnSpPr>
        <p:spPr>
          <a:xfrm>
            <a:off x="2950100" y="3428600"/>
            <a:ext cx="768900" cy="0"/>
          </a:xfrm>
          <a:prstGeom prst="straightConnector1">
            <a:avLst/>
          </a:prstGeom>
          <a:noFill/>
          <a:ln w="19050" cap="flat" cmpd="sng">
            <a:solidFill>
              <a:srgbClr val="45A5DB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6" name="Google Shape;186;g13459e60431_0_0"/>
          <p:cNvCxnSpPr/>
          <p:nvPr/>
        </p:nvCxnSpPr>
        <p:spPr>
          <a:xfrm>
            <a:off x="3003300" y="4425500"/>
            <a:ext cx="768900" cy="0"/>
          </a:xfrm>
          <a:prstGeom prst="straightConnector1">
            <a:avLst/>
          </a:prstGeom>
          <a:noFill/>
          <a:ln w="19050" cap="flat" cmpd="sng">
            <a:solidFill>
              <a:srgbClr val="45A5DB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7" name="Google Shape;187;g13459e60431_0_0"/>
          <p:cNvCxnSpPr/>
          <p:nvPr/>
        </p:nvCxnSpPr>
        <p:spPr>
          <a:xfrm>
            <a:off x="3003300" y="4938700"/>
            <a:ext cx="768900" cy="0"/>
          </a:xfrm>
          <a:prstGeom prst="straightConnector1">
            <a:avLst/>
          </a:prstGeom>
          <a:noFill/>
          <a:ln w="19050" cap="flat" cmpd="sng">
            <a:solidFill>
              <a:srgbClr val="45A5DB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8" name="Google Shape;188;g13459e60431_0_0"/>
          <p:cNvCxnSpPr/>
          <p:nvPr/>
        </p:nvCxnSpPr>
        <p:spPr>
          <a:xfrm>
            <a:off x="3003300" y="5935600"/>
            <a:ext cx="768900" cy="0"/>
          </a:xfrm>
          <a:prstGeom prst="straightConnector1">
            <a:avLst/>
          </a:prstGeom>
          <a:noFill/>
          <a:ln w="19050" cap="flat" cmpd="sng">
            <a:solidFill>
              <a:srgbClr val="45A5DB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9" name="Google Shape;189;g13459e60431_0_0"/>
          <p:cNvCxnSpPr/>
          <p:nvPr/>
        </p:nvCxnSpPr>
        <p:spPr>
          <a:xfrm rot="10800000" flipH="1">
            <a:off x="6346100" y="3423950"/>
            <a:ext cx="840300" cy="9300"/>
          </a:xfrm>
          <a:prstGeom prst="straightConnector1">
            <a:avLst/>
          </a:prstGeom>
          <a:noFill/>
          <a:ln w="19050" cap="flat" cmpd="sng">
            <a:solidFill>
              <a:srgbClr val="45A5DB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0" name="Google Shape;190;g13459e60431_0_0"/>
          <p:cNvCxnSpPr/>
          <p:nvPr/>
        </p:nvCxnSpPr>
        <p:spPr>
          <a:xfrm rot="10800000" flipH="1">
            <a:off x="6353750" y="4411950"/>
            <a:ext cx="825000" cy="10500"/>
          </a:xfrm>
          <a:prstGeom prst="straightConnector1">
            <a:avLst/>
          </a:prstGeom>
          <a:noFill/>
          <a:ln w="19050" cap="flat" cmpd="sng">
            <a:solidFill>
              <a:srgbClr val="45A5DB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1" name="Google Shape;191;g13459e60431_0_0"/>
          <p:cNvCxnSpPr/>
          <p:nvPr/>
        </p:nvCxnSpPr>
        <p:spPr>
          <a:xfrm rot="10800000" flipH="1">
            <a:off x="6346100" y="4912575"/>
            <a:ext cx="840300" cy="9300"/>
          </a:xfrm>
          <a:prstGeom prst="straightConnector1">
            <a:avLst/>
          </a:prstGeom>
          <a:noFill/>
          <a:ln w="19050" cap="flat" cmpd="sng">
            <a:solidFill>
              <a:srgbClr val="45A5DB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2" name="Google Shape;192;g13459e60431_0_0"/>
          <p:cNvCxnSpPr/>
          <p:nvPr/>
        </p:nvCxnSpPr>
        <p:spPr>
          <a:xfrm rot="10800000" flipH="1">
            <a:off x="6353750" y="5866800"/>
            <a:ext cx="825000" cy="10500"/>
          </a:xfrm>
          <a:prstGeom prst="straightConnector1">
            <a:avLst/>
          </a:prstGeom>
          <a:noFill/>
          <a:ln w="19050" cap="flat" cmpd="sng">
            <a:solidFill>
              <a:srgbClr val="45A5DB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11cdf1fe4c5_0_0"/>
          <p:cNvSpPr txBox="1">
            <a:spLocks noGrp="1"/>
          </p:cNvSpPr>
          <p:nvPr>
            <p:ph type="title"/>
          </p:nvPr>
        </p:nvSpPr>
        <p:spPr>
          <a:xfrm>
            <a:off x="811975" y="651725"/>
            <a:ext cx="8925000" cy="70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70940"/>
              <a:buNone/>
            </a:pPr>
            <a:r>
              <a:rPr lang="en-US" sz="2600"/>
              <a:t>Patents typically take 80 months (~6.5 years) to get issued and varies greatly by Law Firm and Attorney </a:t>
            </a:r>
            <a:endParaRPr sz="2600"/>
          </a:p>
        </p:txBody>
      </p:sp>
      <p:sp>
        <p:nvSpPr>
          <p:cNvPr id="199" name="Google Shape;199;g11cdf1fe4c5_0_0"/>
          <p:cNvSpPr txBox="1">
            <a:spLocks noGrp="1"/>
          </p:cNvSpPr>
          <p:nvPr>
            <p:ph type="sldNum" idx="12"/>
          </p:nvPr>
        </p:nvSpPr>
        <p:spPr>
          <a:xfrm>
            <a:off x="8540496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pic>
        <p:nvPicPr>
          <p:cNvPr id="200" name="Google Shape;200;g11cdf1fe4c5_0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5412" y="1719075"/>
            <a:ext cx="7343523" cy="485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g11cdf1fe4c5_0_0"/>
          <p:cNvSpPr txBox="1"/>
          <p:nvPr/>
        </p:nvSpPr>
        <p:spPr>
          <a:xfrm>
            <a:off x="2454625" y="1528175"/>
            <a:ext cx="5059500" cy="492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Patent Issuance Length (in months)</a:t>
            </a:r>
            <a:endParaRPr sz="2000" b="1" i="0" u="none" strike="noStrike" cap="none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202" name="Google Shape;202;g11cdf1fe4c5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5400" y="165203"/>
            <a:ext cx="11013801" cy="564672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g11cdf1fe4c5_0_0"/>
          <p:cNvSpPr txBox="1"/>
          <p:nvPr/>
        </p:nvSpPr>
        <p:spPr>
          <a:xfrm>
            <a:off x="5336399" y="2282125"/>
            <a:ext cx="2449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B02C20"/>
                </a:solidFill>
                <a:latin typeface="Avenir"/>
                <a:ea typeface="Avenir"/>
                <a:cs typeface="Avenir"/>
                <a:sym typeface="Avenir"/>
              </a:rPr>
              <a:t>Average = 80 Months</a:t>
            </a:r>
            <a:endParaRPr sz="1800" b="1">
              <a:solidFill>
                <a:srgbClr val="B02C2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cxnSp>
        <p:nvCxnSpPr>
          <p:cNvPr id="204" name="Google Shape;204;g11cdf1fe4c5_0_0"/>
          <p:cNvCxnSpPr>
            <a:endCxn id="203" idx="1"/>
          </p:cNvCxnSpPr>
          <p:nvPr/>
        </p:nvCxnSpPr>
        <p:spPr>
          <a:xfrm rot="-5400000">
            <a:off x="3302249" y="3859525"/>
            <a:ext cx="3380700" cy="687600"/>
          </a:xfrm>
          <a:prstGeom prst="bentConnector2">
            <a:avLst/>
          </a:prstGeom>
          <a:noFill/>
          <a:ln w="28575" cap="flat" cmpd="sng">
            <a:solidFill>
              <a:srgbClr val="B02C2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5" name="Google Shape;205;g11cdf1fe4c5_0_0"/>
          <p:cNvSpPr txBox="1"/>
          <p:nvPr/>
        </p:nvSpPr>
        <p:spPr>
          <a:xfrm>
            <a:off x="8604550" y="2282125"/>
            <a:ext cx="2679300" cy="286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B02C20"/>
                </a:solidFill>
                <a:latin typeface="Avenir"/>
                <a:ea typeface="Avenir"/>
                <a:cs typeface="Avenir"/>
                <a:sym typeface="Avenir"/>
              </a:rPr>
              <a:t>142 Months:</a:t>
            </a:r>
            <a:endParaRPr sz="2400">
              <a:solidFill>
                <a:srgbClr val="B02C20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Avenir"/>
                <a:ea typeface="Avenir"/>
                <a:cs typeface="Avenir"/>
                <a:sym typeface="Avenir"/>
              </a:rPr>
              <a:t>Variance in time to issue between fastest and slowest </a:t>
            </a:r>
            <a:r>
              <a:rPr lang="en-US" sz="1800" b="1">
                <a:latin typeface="Avenir"/>
                <a:ea typeface="Avenir"/>
                <a:cs typeface="Avenir"/>
                <a:sym typeface="Avenir"/>
              </a:rPr>
              <a:t>Law Firm</a:t>
            </a:r>
            <a:endParaRPr sz="1800" b="1"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B02C20"/>
                </a:solidFill>
                <a:latin typeface="Avenir"/>
                <a:ea typeface="Avenir"/>
                <a:cs typeface="Avenir"/>
                <a:sym typeface="Avenir"/>
              </a:rPr>
              <a:t>191 Months:</a:t>
            </a:r>
            <a:endParaRPr sz="2400">
              <a:solidFill>
                <a:srgbClr val="B02C20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Variance in time to issue between fastest and slowest </a:t>
            </a:r>
            <a:r>
              <a:rPr lang="en-US" sz="1800" b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Attorney</a:t>
            </a:r>
            <a:r>
              <a:rPr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</a:t>
            </a:r>
            <a:endParaRPr sz="2400"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11cdf1fe4c5_0_33"/>
          <p:cNvSpPr txBox="1">
            <a:spLocks noGrp="1"/>
          </p:cNvSpPr>
          <p:nvPr>
            <p:ph type="title"/>
          </p:nvPr>
        </p:nvSpPr>
        <p:spPr>
          <a:xfrm>
            <a:off x="811975" y="651725"/>
            <a:ext cx="8925000" cy="70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44"/>
              <a:buNone/>
            </a:pPr>
            <a:r>
              <a:rPr lang="en-US" sz="2600"/>
              <a:t>Patenting timeline varies largely by law firm and attorney</a:t>
            </a:r>
            <a:endParaRPr sz="2600"/>
          </a:p>
        </p:txBody>
      </p:sp>
      <p:sp>
        <p:nvSpPr>
          <p:cNvPr id="525" name="Google Shape;525;g11cdf1fe4c5_0_33"/>
          <p:cNvSpPr txBox="1">
            <a:spLocks noGrp="1"/>
          </p:cNvSpPr>
          <p:nvPr>
            <p:ph type="sldNum" idx="12"/>
          </p:nvPr>
        </p:nvSpPr>
        <p:spPr>
          <a:xfrm>
            <a:off x="8540496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pic>
        <p:nvPicPr>
          <p:cNvPr id="526" name="Google Shape;526;g11cdf1fe4c5_0_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250" y="1975549"/>
            <a:ext cx="5980725" cy="366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g11cdf1fe4c5_0_3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902575" y="2138650"/>
            <a:ext cx="5689450" cy="3480341"/>
          </a:xfrm>
          <a:prstGeom prst="rect">
            <a:avLst/>
          </a:prstGeom>
          <a:noFill/>
          <a:ln>
            <a:noFill/>
          </a:ln>
        </p:spPr>
      </p:pic>
      <p:sp>
        <p:nvSpPr>
          <p:cNvPr id="528" name="Google Shape;528;g11cdf1fe4c5_0_33"/>
          <p:cNvSpPr txBox="1"/>
          <p:nvPr/>
        </p:nvSpPr>
        <p:spPr>
          <a:xfrm>
            <a:off x="932975" y="1687076"/>
            <a:ext cx="5059500" cy="70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700" b="1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Average Patent Issuance Length by Law Firms </a:t>
            </a:r>
            <a:endParaRPr sz="1700" b="1" i="0" u="none" strike="noStrike" cap="none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700" b="1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(in months)</a:t>
            </a:r>
            <a:endParaRPr sz="1700" b="1" i="0" u="none" strike="noStrike" cap="none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29" name="Google Shape;529;g11cdf1fe4c5_0_33"/>
          <p:cNvSpPr txBox="1"/>
          <p:nvPr/>
        </p:nvSpPr>
        <p:spPr>
          <a:xfrm rot="-5400000">
            <a:off x="-2086899" y="3663275"/>
            <a:ext cx="5059500" cy="431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Number of months</a:t>
            </a:r>
            <a:endParaRPr sz="1600" b="0" i="0" u="none" strike="noStrike" cap="non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30" name="Google Shape;530;g11cdf1fe4c5_0_33"/>
          <p:cNvSpPr txBox="1"/>
          <p:nvPr/>
        </p:nvSpPr>
        <p:spPr>
          <a:xfrm rot="-5400000">
            <a:off x="4344525" y="3739475"/>
            <a:ext cx="3394800" cy="431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Number of months</a:t>
            </a:r>
            <a:endParaRPr sz="1600" b="0" i="0" u="none" strike="noStrike" cap="non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cxnSp>
        <p:nvCxnSpPr>
          <p:cNvPr id="531" name="Google Shape;531;g11cdf1fe4c5_0_33"/>
          <p:cNvCxnSpPr/>
          <p:nvPr/>
        </p:nvCxnSpPr>
        <p:spPr>
          <a:xfrm>
            <a:off x="11425450" y="5374825"/>
            <a:ext cx="9300" cy="531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32" name="Google Shape;532;g11cdf1fe4c5_0_33"/>
          <p:cNvCxnSpPr/>
          <p:nvPr/>
        </p:nvCxnSpPr>
        <p:spPr>
          <a:xfrm flipH="1">
            <a:off x="5766450" y="5249225"/>
            <a:ext cx="4800" cy="545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533" name="Google Shape;533;g11cdf1fe4c5_0_33"/>
          <p:cNvSpPr txBox="1"/>
          <p:nvPr/>
        </p:nvSpPr>
        <p:spPr>
          <a:xfrm>
            <a:off x="6532525" y="1676424"/>
            <a:ext cx="5059500" cy="70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700" b="1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Average Patent Issuance Length by Attorney</a:t>
            </a:r>
            <a:endParaRPr sz="1700" b="1" i="0" u="none" strike="noStrike" cap="none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700" b="1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(in months)</a:t>
            </a:r>
            <a:endParaRPr sz="1700" b="1" i="0" u="none" strike="noStrike" cap="none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cxnSp>
        <p:nvCxnSpPr>
          <p:cNvPr id="534" name="Google Shape;534;g11cdf1fe4c5_0_33"/>
          <p:cNvCxnSpPr/>
          <p:nvPr/>
        </p:nvCxnSpPr>
        <p:spPr>
          <a:xfrm>
            <a:off x="6655525" y="5374825"/>
            <a:ext cx="20400" cy="447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535" name="Google Shape;535;g11cdf1fe4c5_0_33"/>
          <p:cNvSpPr txBox="1"/>
          <p:nvPr/>
        </p:nvSpPr>
        <p:spPr>
          <a:xfrm>
            <a:off x="227300" y="5798050"/>
            <a:ext cx="26757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600" b="1" i="0" u="none" strike="noStrike" cap="non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Law </a:t>
            </a:r>
            <a:r>
              <a:rPr lang="en-US" sz="1600" b="1">
                <a:latin typeface="Avenir"/>
                <a:ea typeface="Avenir"/>
                <a:cs typeface="Avenir"/>
                <a:sym typeface="Avenir"/>
              </a:rPr>
              <a:t>F</a:t>
            </a:r>
            <a:r>
              <a:rPr lang="en-US" sz="1600" b="1" i="0" u="none" strike="noStrike" cap="non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irm X</a:t>
            </a:r>
            <a:r>
              <a:rPr lang="en-US" sz="1600" b="1">
                <a:latin typeface="Avenir"/>
                <a:ea typeface="Avenir"/>
                <a:cs typeface="Avenir"/>
                <a:sym typeface="Avenir"/>
              </a:rPr>
              <a:t>: </a:t>
            </a:r>
            <a:endParaRPr sz="1600" b="1">
              <a:latin typeface="Avenir"/>
              <a:ea typeface="Avenir"/>
              <a:cs typeface="Avenir"/>
              <a:sym typeface="Avenir"/>
            </a:endParaRPr>
          </a:p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venir"/>
              <a:buChar char="●"/>
            </a:pPr>
            <a:r>
              <a:rPr lang="en-US" sz="1600" b="1">
                <a:latin typeface="Avenir"/>
                <a:ea typeface="Avenir"/>
                <a:cs typeface="Avenir"/>
                <a:sym typeface="Avenir"/>
              </a:rPr>
              <a:t>2</a:t>
            </a:r>
            <a:r>
              <a:rPr lang="en-US" sz="1600" b="1" i="0" u="none" strike="noStrike" cap="non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 patent applications </a:t>
            </a:r>
            <a:endParaRPr sz="1600" b="1" i="0" u="none" strike="noStrike" cap="non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venir"/>
              <a:buChar char="●"/>
            </a:pPr>
            <a:r>
              <a:rPr lang="en-US" sz="1600" b="1" i="0" u="none" strike="noStrike" cap="non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24 months</a:t>
            </a:r>
            <a:endParaRPr sz="1600" b="1" i="0" u="none" strike="noStrike" cap="non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cxnSp>
        <p:nvCxnSpPr>
          <p:cNvPr id="536" name="Google Shape;536;g11cdf1fe4c5_0_33"/>
          <p:cNvCxnSpPr/>
          <p:nvPr/>
        </p:nvCxnSpPr>
        <p:spPr>
          <a:xfrm>
            <a:off x="1058000" y="5410525"/>
            <a:ext cx="5700" cy="397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537" name="Google Shape;537;g11cdf1fe4c5_0_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3000" y="12803"/>
            <a:ext cx="11013801" cy="564672"/>
          </a:xfrm>
          <a:prstGeom prst="rect">
            <a:avLst/>
          </a:prstGeom>
          <a:noFill/>
          <a:ln>
            <a:noFill/>
          </a:ln>
        </p:spPr>
      </p:pic>
      <p:sp>
        <p:nvSpPr>
          <p:cNvPr id="538" name="Google Shape;538;g11cdf1fe4c5_0_33"/>
          <p:cNvSpPr txBox="1"/>
          <p:nvPr/>
        </p:nvSpPr>
        <p:spPr>
          <a:xfrm>
            <a:off x="3464238" y="5798038"/>
            <a:ext cx="26757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600" b="1" i="0" u="none" strike="noStrike" cap="non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Law </a:t>
            </a:r>
            <a:r>
              <a:rPr lang="en-US" sz="1600" b="1">
                <a:latin typeface="Avenir"/>
                <a:ea typeface="Avenir"/>
                <a:cs typeface="Avenir"/>
                <a:sym typeface="Avenir"/>
              </a:rPr>
              <a:t>F</a:t>
            </a:r>
            <a:r>
              <a:rPr lang="en-US" sz="1600" b="1" i="0" u="none" strike="noStrike" cap="non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irm </a:t>
            </a:r>
            <a:r>
              <a:rPr lang="en-US" sz="1600" b="1">
                <a:latin typeface="Avenir"/>
                <a:ea typeface="Avenir"/>
                <a:cs typeface="Avenir"/>
                <a:sym typeface="Avenir"/>
              </a:rPr>
              <a:t>Y: </a:t>
            </a:r>
            <a:endParaRPr sz="1600" b="1">
              <a:latin typeface="Avenir"/>
              <a:ea typeface="Avenir"/>
              <a:cs typeface="Avenir"/>
              <a:sym typeface="Avenir"/>
            </a:endParaRPr>
          </a:p>
          <a:p>
            <a:pPr marL="457200" marR="0" lvl="0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venir"/>
              <a:buChar char="●"/>
            </a:pPr>
            <a:r>
              <a:rPr lang="en-US" sz="1600" b="1">
                <a:latin typeface="Avenir"/>
                <a:ea typeface="Avenir"/>
                <a:cs typeface="Avenir"/>
                <a:sym typeface="Avenir"/>
              </a:rPr>
              <a:t>66</a:t>
            </a:r>
            <a:r>
              <a:rPr lang="en-US" sz="1600" b="1" i="0" u="none" strike="noStrike" cap="non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 patent applications </a:t>
            </a:r>
            <a:endParaRPr sz="1600" b="1" i="0" u="none" strike="noStrike" cap="non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457200" marR="0" lvl="0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venir"/>
              <a:buChar char="●"/>
            </a:pPr>
            <a:r>
              <a:rPr lang="en-US" sz="1600" b="1">
                <a:latin typeface="Avenir"/>
                <a:ea typeface="Avenir"/>
                <a:cs typeface="Avenir"/>
                <a:sym typeface="Avenir"/>
              </a:rPr>
              <a:t>160</a:t>
            </a:r>
            <a:r>
              <a:rPr lang="en-US" sz="1600" b="1" i="0" u="none" strike="noStrike" cap="non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 months</a:t>
            </a:r>
            <a:endParaRPr sz="1600" b="1" i="0" u="none" strike="noStrike" cap="non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39" name="Google Shape;539;g11cdf1fe4c5_0_33"/>
          <p:cNvSpPr txBox="1"/>
          <p:nvPr/>
        </p:nvSpPr>
        <p:spPr>
          <a:xfrm>
            <a:off x="6341950" y="5798050"/>
            <a:ext cx="26757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600" b="1">
                <a:latin typeface="Avenir"/>
                <a:ea typeface="Avenir"/>
                <a:cs typeface="Avenir"/>
                <a:sym typeface="Avenir"/>
              </a:rPr>
              <a:t>Attorney </a:t>
            </a:r>
            <a:r>
              <a:rPr lang="en-US" sz="1600" b="1" i="0" u="none" strike="noStrike" cap="non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X</a:t>
            </a:r>
            <a:r>
              <a:rPr lang="en-US" sz="1600" b="1">
                <a:latin typeface="Avenir"/>
                <a:ea typeface="Avenir"/>
                <a:cs typeface="Avenir"/>
                <a:sym typeface="Avenir"/>
              </a:rPr>
              <a:t>: </a:t>
            </a:r>
            <a:endParaRPr sz="1600" b="1">
              <a:latin typeface="Avenir"/>
              <a:ea typeface="Avenir"/>
              <a:cs typeface="Avenir"/>
              <a:sym typeface="Avenir"/>
            </a:endParaRPr>
          </a:p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venir"/>
              <a:buChar char="●"/>
            </a:pPr>
            <a:r>
              <a:rPr lang="en-US" sz="1600" b="1">
                <a:latin typeface="Avenir"/>
                <a:ea typeface="Avenir"/>
                <a:cs typeface="Avenir"/>
                <a:sym typeface="Avenir"/>
              </a:rPr>
              <a:t>7</a:t>
            </a:r>
            <a:r>
              <a:rPr lang="en-US" sz="1600" b="1" i="0" u="none" strike="noStrike" cap="non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 patent applications </a:t>
            </a:r>
            <a:endParaRPr sz="1600" b="1" i="0" u="none" strike="noStrike" cap="non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venir"/>
              <a:buChar char="●"/>
            </a:pPr>
            <a:r>
              <a:rPr lang="en-US" sz="1600" b="1">
                <a:latin typeface="Avenir"/>
                <a:ea typeface="Avenir"/>
                <a:cs typeface="Avenir"/>
                <a:sym typeface="Avenir"/>
              </a:rPr>
              <a:t>18</a:t>
            </a:r>
            <a:r>
              <a:rPr lang="en-US" sz="1600" b="1" i="0" u="none" strike="noStrike" cap="non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 months</a:t>
            </a:r>
            <a:endParaRPr sz="1600" b="1" i="0" u="none" strike="noStrike" cap="non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40" name="Google Shape;540;g11cdf1fe4c5_0_33"/>
          <p:cNvSpPr txBox="1"/>
          <p:nvPr/>
        </p:nvSpPr>
        <p:spPr>
          <a:xfrm>
            <a:off x="8945800" y="5798050"/>
            <a:ext cx="26757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600" b="1">
                <a:latin typeface="Avenir"/>
                <a:ea typeface="Avenir"/>
                <a:cs typeface="Avenir"/>
                <a:sym typeface="Avenir"/>
              </a:rPr>
              <a:t>Attorney Y: </a:t>
            </a:r>
            <a:endParaRPr sz="1600" b="1">
              <a:latin typeface="Avenir"/>
              <a:ea typeface="Avenir"/>
              <a:cs typeface="Avenir"/>
              <a:sym typeface="Avenir"/>
            </a:endParaRPr>
          </a:p>
          <a:p>
            <a:pPr marL="457200" marR="0" lvl="0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venir"/>
              <a:buChar char="●"/>
            </a:pPr>
            <a:r>
              <a:rPr lang="en-US" sz="1600" b="1">
                <a:latin typeface="Avenir"/>
                <a:ea typeface="Avenir"/>
                <a:cs typeface="Avenir"/>
                <a:sym typeface="Avenir"/>
              </a:rPr>
              <a:t>11</a:t>
            </a:r>
            <a:r>
              <a:rPr lang="en-US" sz="1600" b="1" i="0" u="none" strike="noStrike" cap="non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 patent applications </a:t>
            </a:r>
            <a:endParaRPr sz="1600" b="1" i="0" u="none" strike="noStrike" cap="non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457200" marR="0" lvl="0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venir"/>
              <a:buChar char="●"/>
            </a:pPr>
            <a:r>
              <a:rPr lang="en-US" sz="1600" b="1">
                <a:latin typeface="Avenir"/>
                <a:ea typeface="Avenir"/>
                <a:cs typeface="Avenir"/>
                <a:sym typeface="Avenir"/>
              </a:rPr>
              <a:t>209</a:t>
            </a:r>
            <a:r>
              <a:rPr lang="en-US" sz="1600" b="1" i="0" u="none" strike="noStrike" cap="non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 months</a:t>
            </a:r>
            <a:endParaRPr sz="1600" b="1" i="0" u="none" strike="noStrike" cap="non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41" name="Google Shape;541;g11cdf1fe4c5_0_33"/>
          <p:cNvSpPr txBox="1"/>
          <p:nvPr/>
        </p:nvSpPr>
        <p:spPr>
          <a:xfrm>
            <a:off x="2072363" y="5542800"/>
            <a:ext cx="21369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Avenir"/>
                <a:ea typeface="Avenir"/>
                <a:cs typeface="Avenir"/>
                <a:sym typeface="Avenir"/>
              </a:rPr>
              <a:t>Law Firms </a:t>
            </a:r>
            <a:endParaRPr sz="1600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42" name="Google Shape;542;g11cdf1fe4c5_0_33"/>
          <p:cNvSpPr txBox="1"/>
          <p:nvPr/>
        </p:nvSpPr>
        <p:spPr>
          <a:xfrm>
            <a:off x="8070013" y="5542800"/>
            <a:ext cx="21369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Avenir"/>
                <a:ea typeface="Avenir"/>
                <a:cs typeface="Avenir"/>
                <a:sym typeface="Avenir"/>
              </a:rPr>
              <a:t>Attorneys </a:t>
            </a:r>
            <a:endParaRPr sz="1600"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AccentBoxVTI">
  <a:themeElements>
    <a:clrScheme name="AccentBoxVTI">
      <a:dk1>
        <a:srgbClr val="000000"/>
      </a:dk1>
      <a:lt1>
        <a:srgbClr val="FFFFFF"/>
      </a:lt1>
      <a:dk2>
        <a:srgbClr val="262626"/>
      </a:dk2>
      <a:lt2>
        <a:srgbClr val="FFFFFF"/>
      </a:lt2>
      <a:accent1>
        <a:srgbClr val="F5A700"/>
      </a:accent1>
      <a:accent2>
        <a:srgbClr val="00A5AB"/>
      </a:accent2>
      <a:accent3>
        <a:srgbClr val="09963B"/>
      </a:accent3>
      <a:accent4>
        <a:srgbClr val="E64823"/>
      </a:accent4>
      <a:accent5>
        <a:srgbClr val="9C6A6A"/>
      </a:accent5>
      <a:accent6>
        <a:srgbClr val="824F8C"/>
      </a:accent6>
      <a:hlink>
        <a:srgbClr val="2998E3"/>
      </a:hlink>
      <a:folHlink>
        <a:srgbClr val="7F723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37270</TotalTime>
  <Words>1570</Words>
  <Application>Microsoft Macintosh PowerPoint</Application>
  <PresentationFormat>Widescreen</PresentationFormat>
  <Paragraphs>368</Paragraphs>
  <Slides>25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Roboto</vt:lpstr>
      <vt:lpstr>Calibri</vt:lpstr>
      <vt:lpstr>Arial</vt:lpstr>
      <vt:lpstr>Avenir</vt:lpstr>
      <vt:lpstr>Roboto Medium</vt:lpstr>
      <vt:lpstr>AccentBoxVTI</vt:lpstr>
      <vt:lpstr>Predicting Innovation</vt:lpstr>
      <vt:lpstr>Goal: Identify inventions that will be patented and licensed </vt:lpstr>
      <vt:lpstr>Below is the current patent process and where the models will be implemented</vt:lpstr>
      <vt:lpstr>Agenda</vt:lpstr>
      <vt:lpstr>The patent application process is lengthy and costly</vt:lpstr>
      <vt:lpstr>Our models simplify the decision making process, saving time and resources manually researching inventions</vt:lpstr>
      <vt:lpstr>Data gaps were identified, and mitigation plans were developed for specific features to use in future work  </vt:lpstr>
      <vt:lpstr>Patents typically take 80 months (~6.5 years) to get issued and varies greatly by Law Firm and Attorney </vt:lpstr>
      <vt:lpstr>Patenting timeline varies largely by law firm and attorney</vt:lpstr>
      <vt:lpstr>The attrition rate in both the modeling and licensing processes are a major issue</vt:lpstr>
      <vt:lpstr>The patenting and licensing process occur simultaneously and are bucketed into two categories for modeling  </vt:lpstr>
      <vt:lpstr>Pre-processing included refinement of patenting and invention data</vt:lpstr>
      <vt:lpstr>Feature Engineering - Specific Steps </vt:lpstr>
      <vt:lpstr>Feature engineering included limiting to unique records, adding patent features and prepping records for modeling</vt:lpstr>
      <vt:lpstr>EDA through topic modeling identified three topics   </vt:lpstr>
      <vt:lpstr>Modeling Considerations </vt:lpstr>
      <vt:lpstr>Additional models considered </vt:lpstr>
      <vt:lpstr>Patenting model outputs </vt:lpstr>
      <vt:lpstr>Licensing model outputs </vt:lpstr>
      <vt:lpstr>Modeling outputs give the technology managers immediate recommendations on inventions, simplifying the selection process.</vt:lpstr>
      <vt:lpstr>Models increasing generalizability and equally addressing Type I and Type II errors  were selected </vt:lpstr>
      <vt:lpstr>Feature importance gives the Polsky Center insight on how to move inventions from “No Fund” to “Fund”</vt:lpstr>
      <vt:lpstr>A refined selection process saves the TTO resources spent manually selecting inventions</vt:lpstr>
      <vt:lpstr>A refined selection process saves the TTO time, money and resources, allowing for more success invention funding</vt:lpstr>
      <vt:lpstr>Suggestions, Limitations and Future Work include new features, additional data, and modeling by sub-categories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Polsky Center for Entrepreneurship and Innovation – Final Presentation</dc:title>
  <dc:creator>Siyu Han</dc:creator>
  <cp:lastModifiedBy>Kyle Hanna</cp:lastModifiedBy>
  <cp:revision>6</cp:revision>
  <dcterms:created xsi:type="dcterms:W3CDTF">2022-03-14T23:26:43Z</dcterms:created>
  <dcterms:modified xsi:type="dcterms:W3CDTF">2022-09-13T12:09:52Z</dcterms:modified>
</cp:coreProperties>
</file>